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60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80" r:id="rId19"/>
    <p:sldId id="321" r:id="rId20"/>
    <p:sldId id="281" r:id="rId21"/>
    <p:sldId id="283" r:id="rId22"/>
    <p:sldId id="284" r:id="rId23"/>
    <p:sldId id="285" r:id="rId24"/>
    <p:sldId id="278" r:id="rId25"/>
    <p:sldId id="279" r:id="rId26"/>
    <p:sldId id="282" r:id="rId27"/>
    <p:sldId id="286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324" r:id="rId36"/>
    <p:sldId id="325" r:id="rId37"/>
    <p:sldId id="328" r:id="rId38"/>
    <p:sldId id="297" r:id="rId39"/>
    <p:sldId id="322" r:id="rId40"/>
    <p:sldId id="298" r:id="rId41"/>
    <p:sldId id="299" r:id="rId42"/>
    <p:sldId id="304" r:id="rId43"/>
    <p:sldId id="305" r:id="rId44"/>
    <p:sldId id="306" r:id="rId45"/>
    <p:sldId id="307" r:id="rId46"/>
    <p:sldId id="309" r:id="rId47"/>
    <p:sldId id="310" r:id="rId48"/>
    <p:sldId id="323" r:id="rId49"/>
    <p:sldId id="308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27" r:id="rId58"/>
    <p:sldId id="326" r:id="rId59"/>
    <p:sldId id="318" r:id="rId60"/>
    <p:sldId id="319" r:id="rId61"/>
  </p:sldIdLst>
  <p:sldSz cx="18288000" cy="10287000"/>
  <p:notesSz cx="10287000" cy="18288000"/>
  <p:embeddedFontLst>
    <p:embeddedFont>
      <p:font typeface="Nanum Gothic" panose="020B0600000101010101" charset="-127"/>
      <p:regular r:id="rId63"/>
      <p:bold r:id="rId64"/>
    </p:embeddedFont>
    <p:embeddedFont>
      <p:font typeface="Noto Sans JP" panose="020B0600000101010101" charset="-128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5" roundtripDataSignature="AMtx7miLSbExk4qsakBuS+Sn1bzN8h9V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01E482-3FC9-440D-B9A9-3F30DBAF2F64}">
  <a:tblStyle styleId="{C001E482-3FC9-440D-B9A9-3F30DBAF2F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474" y="108"/>
      </p:cViewPr>
      <p:guideLst>
        <p:guide orient="horz" pos="215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29edfc6be_6_2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기본정보와 계약정보를 중점적으로 분석하였습니다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28" name="Google Shape;228;g2b29edfc6be_6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29edfc6be_6_7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2b29edfc6be_6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29edfc6be_6_8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err="1">
                <a:solidFill>
                  <a:srgbClr val="F8FFFF"/>
                </a:solidFill>
              </a:rPr>
              <a:t>Address_subway_bus</a:t>
            </a:r>
            <a:r>
              <a:rPr lang="ko-KR" altLang="en-US" sz="1100" dirty="0">
                <a:solidFill>
                  <a:srgbClr val="F8FFFF"/>
                </a:solidFill>
              </a:rPr>
              <a:t>은 현재주소근처의 지하철 개수와 버스정류장 개수 정보를 가지고 있습니다</a:t>
            </a:r>
            <a:r>
              <a:rPr lang="en-US" altLang="ko-KR" sz="1100" dirty="0">
                <a:solidFill>
                  <a:srgbClr val="F8FFFF"/>
                </a:solidFill>
              </a:rPr>
              <a:t>.</a:t>
            </a:r>
            <a:endParaRPr dirty="0"/>
          </a:p>
        </p:txBody>
      </p:sp>
      <p:sp>
        <p:nvSpPr>
          <p:cNvPr id="250" name="Google Shape;250;g2b29edfc6be_6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29edfc6be_6_9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err="1">
                <a:solidFill>
                  <a:srgbClr val="F8FFFF"/>
                </a:solidFill>
              </a:rPr>
              <a:t>Apartment_region_index</a:t>
            </a:r>
            <a:r>
              <a:rPr lang="ko-KR" altLang="en-US" sz="1100" dirty="0">
                <a:solidFill>
                  <a:srgbClr val="F8FFFF"/>
                </a:solidFill>
              </a:rPr>
              <a:t>은 </a:t>
            </a:r>
            <a:r>
              <a:rPr lang="ko-KR" altLang="en-US" sz="1100" dirty="0" err="1">
                <a:solidFill>
                  <a:srgbClr val="F8FFFF"/>
                </a:solidFill>
              </a:rPr>
              <a:t>구기준</a:t>
            </a:r>
            <a:r>
              <a:rPr lang="ko-KR" altLang="en-US" sz="1100" dirty="0">
                <a:solidFill>
                  <a:srgbClr val="F8FFFF"/>
                </a:solidFill>
              </a:rPr>
              <a:t> </a:t>
            </a:r>
            <a:r>
              <a:rPr lang="ko-KR" altLang="en-US" sz="1100" dirty="0" err="1">
                <a:solidFill>
                  <a:srgbClr val="F8FFFF"/>
                </a:solidFill>
              </a:rPr>
              <a:t>실거래</a:t>
            </a:r>
            <a:r>
              <a:rPr lang="ko-KR" altLang="en-US" sz="1100" dirty="0">
                <a:solidFill>
                  <a:srgbClr val="F8FFFF"/>
                </a:solidFill>
              </a:rPr>
              <a:t> 가격지수와 년과 분기 정보를 가지고 있습니다</a:t>
            </a:r>
            <a:r>
              <a:rPr lang="en-US" altLang="ko-KR" sz="1100" dirty="0">
                <a:solidFill>
                  <a:srgbClr val="F8FFFF"/>
                </a:solidFill>
              </a:rPr>
              <a:t>.</a:t>
            </a:r>
            <a:endParaRPr dirty="0"/>
          </a:p>
        </p:txBody>
      </p:sp>
      <p:sp>
        <p:nvSpPr>
          <p:cNvPr id="262" name="Google Shape;262;g2b29edfc6be_6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b29edfc6be_6_10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err="1">
                <a:solidFill>
                  <a:srgbClr val="F8FFFF"/>
                </a:solidFill>
              </a:rPr>
              <a:t>Apartment_Scale_index</a:t>
            </a:r>
            <a:r>
              <a:rPr lang="ko-KR" altLang="en-US" sz="1100" dirty="0">
                <a:solidFill>
                  <a:srgbClr val="F8FFFF"/>
                </a:solidFill>
              </a:rPr>
              <a:t>는 면적정보</a:t>
            </a:r>
            <a:r>
              <a:rPr lang="en-US" altLang="ko-KR" sz="1100" dirty="0">
                <a:solidFill>
                  <a:srgbClr val="F8FFFF"/>
                </a:solidFill>
              </a:rPr>
              <a:t>, </a:t>
            </a:r>
            <a:r>
              <a:rPr lang="ko-KR" altLang="en-US" sz="1100" dirty="0">
                <a:solidFill>
                  <a:srgbClr val="F8FFFF"/>
                </a:solidFill>
              </a:rPr>
              <a:t>면적기준 </a:t>
            </a:r>
            <a:r>
              <a:rPr lang="ko-KR" altLang="en-US" sz="1100" dirty="0" err="1">
                <a:solidFill>
                  <a:srgbClr val="F8FFFF"/>
                </a:solidFill>
              </a:rPr>
              <a:t>실거래</a:t>
            </a:r>
            <a:r>
              <a:rPr lang="ko-KR" altLang="en-US" sz="1100" dirty="0">
                <a:solidFill>
                  <a:srgbClr val="F8FFFF"/>
                </a:solidFill>
              </a:rPr>
              <a:t> 가격지수</a:t>
            </a:r>
            <a:r>
              <a:rPr lang="en-US" altLang="ko-KR" sz="1100" dirty="0">
                <a:solidFill>
                  <a:srgbClr val="F8FFFF"/>
                </a:solidFill>
              </a:rPr>
              <a:t>, </a:t>
            </a:r>
            <a:r>
              <a:rPr lang="ko-KR" altLang="en-US" sz="1100" dirty="0" err="1">
                <a:solidFill>
                  <a:srgbClr val="F8FFFF"/>
                </a:solidFill>
              </a:rPr>
              <a:t>년과월</a:t>
            </a:r>
            <a:r>
              <a:rPr lang="ko-KR" altLang="en-US" sz="1100" dirty="0">
                <a:solidFill>
                  <a:srgbClr val="F8FFFF"/>
                </a:solidFill>
              </a:rPr>
              <a:t> 정보를 가지고 있습니다</a:t>
            </a:r>
            <a:r>
              <a:rPr lang="en-US" altLang="ko-KR" sz="1100" dirty="0">
                <a:solidFill>
                  <a:srgbClr val="F8FFFF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err="1">
                <a:solidFill>
                  <a:srgbClr val="F8FFFF"/>
                </a:solidFill>
              </a:rPr>
              <a:t>Bank_interest_index</a:t>
            </a:r>
            <a:r>
              <a:rPr lang="ko-KR" altLang="en-US" sz="1100" dirty="0">
                <a:solidFill>
                  <a:srgbClr val="F8FFFF"/>
                </a:solidFill>
              </a:rPr>
              <a:t>는 </a:t>
            </a:r>
            <a:r>
              <a:rPr lang="ko-KR" altLang="en-US" sz="1100" dirty="0" err="1">
                <a:solidFill>
                  <a:srgbClr val="F8FFFF"/>
                </a:solidFill>
              </a:rPr>
              <a:t>년과월</a:t>
            </a:r>
            <a:r>
              <a:rPr lang="en-US" altLang="ko-KR" sz="1100" dirty="0">
                <a:solidFill>
                  <a:srgbClr val="F8FFFF"/>
                </a:solidFill>
              </a:rPr>
              <a:t>, </a:t>
            </a:r>
            <a:r>
              <a:rPr lang="ko-KR" altLang="en-US" sz="1100" dirty="0">
                <a:solidFill>
                  <a:srgbClr val="F8FFFF"/>
                </a:solidFill>
              </a:rPr>
              <a:t>한국은행 기준금리 정보를 가지고 있습니다</a:t>
            </a:r>
            <a:r>
              <a:rPr lang="en-US" altLang="ko-KR" sz="1100" dirty="0">
                <a:solidFill>
                  <a:srgbClr val="F8FFFF"/>
                </a:solidFill>
              </a:rPr>
              <a:t>.</a:t>
            </a:r>
            <a:endParaRPr dirty="0"/>
          </a:p>
        </p:txBody>
      </p:sp>
      <p:sp>
        <p:nvSpPr>
          <p:cNvPr id="272" name="Google Shape;272;g2b29edfc6be_6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b29edfc6be_6_12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err="1">
                <a:solidFill>
                  <a:srgbClr val="F8FFFF"/>
                </a:solidFill>
              </a:rPr>
              <a:t>국토교통부_표준지공시지가</a:t>
            </a:r>
            <a:r>
              <a:rPr lang="ko-KR" altLang="en-US" sz="1100" dirty="0">
                <a:solidFill>
                  <a:srgbClr val="F8FFFF"/>
                </a:solidFill>
              </a:rPr>
              <a:t>는 주소정보와 공시지가</a:t>
            </a:r>
            <a:r>
              <a:rPr lang="en-US" altLang="ko-KR" sz="1100" dirty="0">
                <a:solidFill>
                  <a:srgbClr val="F8FFFF"/>
                </a:solidFill>
              </a:rPr>
              <a:t>, </a:t>
            </a:r>
            <a:r>
              <a:rPr lang="ko-KR" altLang="en-US" sz="1100" dirty="0">
                <a:solidFill>
                  <a:srgbClr val="F8FFFF"/>
                </a:solidFill>
              </a:rPr>
              <a:t>전년지가 정보이며 </a:t>
            </a:r>
            <a:r>
              <a:rPr lang="en-US" altLang="ko-KR" sz="1100" dirty="0">
                <a:solidFill>
                  <a:srgbClr val="F8FFFF"/>
                </a:solidFill>
              </a:rPr>
              <a:t>2023</a:t>
            </a:r>
            <a:r>
              <a:rPr lang="ko-KR" altLang="en-US" sz="1100" dirty="0">
                <a:solidFill>
                  <a:srgbClr val="F8FFFF"/>
                </a:solidFill>
              </a:rPr>
              <a:t>년 기준자료 입니다</a:t>
            </a:r>
            <a:r>
              <a:rPr lang="en-US" altLang="ko-KR" sz="1100" dirty="0">
                <a:solidFill>
                  <a:srgbClr val="F8FFFF"/>
                </a:solidFill>
              </a:rPr>
              <a:t>.</a:t>
            </a:r>
            <a:endParaRPr dirty="0"/>
          </a:p>
        </p:txBody>
      </p:sp>
      <p:sp>
        <p:nvSpPr>
          <p:cNvPr id="285" name="Google Shape;285;g2b29edfc6be_6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데이터의 기초 통계 및 정보 요약입니다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95" name="Google Shape;2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29edfc6be_11_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 </a:t>
            </a:r>
            <a:r>
              <a:rPr lang="ko-KR" altLang="en-US" dirty="0"/>
              <a:t>상관관계 정보입니다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48" name="Google Shape;348;g2b29edfc6be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29edfc6be_11_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분포입니다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8" name="Google Shape;348;g2b29edfc6be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54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b29edfc6be_11_1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</a:t>
            </a:r>
            <a:r>
              <a:rPr lang="ko-KR" altLang="en-US" dirty="0"/>
              <a:t>과 상관관계가 높은 </a:t>
            </a:r>
            <a:r>
              <a:rPr lang="en-US" altLang="ko-KR" dirty="0"/>
              <a:t>Feature</a:t>
            </a:r>
            <a:r>
              <a:rPr lang="ko-KR" altLang="en-US" dirty="0"/>
              <a:t>들의 정보입니다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58" name="Google Shape;358;g2b29edfc6be_1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2fea29d48_3_1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</a:t>
            </a:r>
            <a:r>
              <a:rPr lang="ko-KR" altLang="en-US" dirty="0"/>
              <a:t>과 전용면적</a:t>
            </a:r>
            <a:r>
              <a:rPr lang="en-US" altLang="ko-KR" dirty="0"/>
              <a:t>, </a:t>
            </a:r>
            <a:r>
              <a:rPr lang="ko-KR" altLang="en-US" dirty="0"/>
              <a:t>층과의 상관관계 정보입니다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면적이 넓을수록 높은 가격을 가지고 있으나</a:t>
            </a:r>
            <a:r>
              <a:rPr lang="en-US" altLang="ko-KR" dirty="0"/>
              <a:t>, </a:t>
            </a:r>
            <a:r>
              <a:rPr lang="ko-KR" altLang="en-US" dirty="0"/>
              <a:t>특정 면적에서도 높은 가격을 가지는 데이터가 존재합니다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82" name="Google Shape;382;g2b2fea29d48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b2fea29d48_4_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구별아파트 </a:t>
            </a:r>
            <a:r>
              <a:rPr lang="ko-KR" altLang="en-US" dirty="0" err="1"/>
              <a:t>가격추이입니다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4" name="Google Shape;394;g2b2fea29d48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b2fea29d48_4_1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구별로 나누어 보면</a:t>
            </a:r>
            <a:r>
              <a:rPr lang="en-US" altLang="ko-KR" dirty="0"/>
              <a:t>,</a:t>
            </a:r>
            <a:r>
              <a:rPr lang="ko-KR" altLang="en-US" dirty="0"/>
              <a:t> 강남구</a:t>
            </a:r>
            <a:r>
              <a:rPr lang="en-US" altLang="ko-KR" dirty="0"/>
              <a:t>, </a:t>
            </a:r>
            <a:r>
              <a:rPr lang="ko-KR" altLang="en-US" dirty="0"/>
              <a:t>서초구</a:t>
            </a:r>
            <a:r>
              <a:rPr lang="en-US" altLang="ko-KR" dirty="0"/>
              <a:t>, </a:t>
            </a:r>
            <a:r>
              <a:rPr lang="ko-KR" altLang="en-US" dirty="0"/>
              <a:t>송파구</a:t>
            </a:r>
            <a:r>
              <a:rPr lang="en-US" altLang="ko-KR" dirty="0"/>
              <a:t>, </a:t>
            </a:r>
            <a:r>
              <a:rPr lang="ko-KR" altLang="en-US" dirty="0"/>
              <a:t>용산구 매매 가격이 다른 구에 비해 높게 형성되어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04" name="Google Shape;404;g2b2fea29d48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b2fea29d48_0_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강남구를 기준으로 구별 아파트 매매가격 </a:t>
            </a:r>
            <a:r>
              <a:rPr lang="ko-KR" altLang="en-US" dirty="0" err="1"/>
              <a:t>비교자료입니다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18" name="Google Shape;318;g2b2fea29d4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b2fea29d48_0_2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구별 매매 현황 내역입니다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강남구는 </a:t>
            </a:r>
            <a:r>
              <a:rPr lang="en-US" altLang="ko-KR" dirty="0"/>
              <a:t>10</a:t>
            </a:r>
            <a:r>
              <a:rPr lang="ko-KR" altLang="en-US" dirty="0" err="1"/>
              <a:t>억원대</a:t>
            </a:r>
            <a:r>
              <a:rPr lang="en-US" altLang="ko-KR" dirty="0"/>
              <a:t>~</a:t>
            </a:r>
            <a:endParaRPr dirty="0"/>
          </a:p>
        </p:txBody>
      </p:sp>
      <p:sp>
        <p:nvSpPr>
          <p:cNvPr id="330" name="Google Shape;330;g2b2fea29d4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2fea29d48_3_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관리방식</a:t>
            </a:r>
            <a:r>
              <a:rPr lang="en-US" altLang="ko-KR" sz="11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경비비관리형태</a:t>
            </a:r>
            <a:r>
              <a:rPr lang="en-US" altLang="ko-KR" sz="11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세대타입</a:t>
            </a:r>
            <a:r>
              <a:rPr lang="en-US" altLang="ko-KR" sz="11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복도유형 분석입니다</a:t>
            </a:r>
            <a:r>
              <a:rPr lang="en-US" altLang="ko-KR" sz="11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368" name="Google Shape;368;g2b2fea29d4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b2fea29d48_0_5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결측치</a:t>
            </a:r>
            <a:r>
              <a:rPr lang="ko-KR" altLang="en-US" dirty="0"/>
              <a:t> 처리는</a:t>
            </a:r>
            <a:endParaRPr dirty="0"/>
          </a:p>
        </p:txBody>
      </p:sp>
      <p:sp>
        <p:nvSpPr>
          <p:cNvPr id="414" name="Google Shape;414;g2b2fea29d4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외부 데이터 활용입니다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FFFFFF"/>
                </a:solidFill>
              </a:rPr>
              <a:t>아파트매매 </a:t>
            </a:r>
            <a:r>
              <a:rPr lang="ko-KR" altLang="en-US" sz="1100" dirty="0" err="1">
                <a:solidFill>
                  <a:srgbClr val="FFFFFF"/>
                </a:solidFill>
              </a:rPr>
              <a:t>실거래</a:t>
            </a:r>
            <a:r>
              <a:rPr lang="ko-KR" altLang="en-US" sz="1100" dirty="0">
                <a:solidFill>
                  <a:srgbClr val="FFFFFF"/>
                </a:solidFill>
              </a:rPr>
              <a:t> 가격지수를 참조하여 </a:t>
            </a:r>
            <a:r>
              <a:rPr lang="ko-KR" altLang="en-US" sz="1100" dirty="0" err="1">
                <a:solidFill>
                  <a:schemeClr val="lt1"/>
                </a:solidFill>
              </a:rPr>
              <a:t>시군별</a:t>
            </a:r>
            <a:r>
              <a:rPr lang="ko-KR" altLang="en-US" sz="1100" dirty="0">
                <a:solidFill>
                  <a:schemeClr val="lt1"/>
                </a:solidFill>
              </a:rPr>
              <a:t> 아파트 가격의 연도별 가격 흐름을 분석하였습니다</a:t>
            </a:r>
            <a:r>
              <a:rPr lang="en-US" altLang="ko-KR" sz="1100" dirty="0">
                <a:solidFill>
                  <a:schemeClr val="lt1"/>
                </a:solidFill>
              </a:rPr>
              <a:t>.</a:t>
            </a:r>
            <a:endParaRPr dirty="0"/>
          </a:p>
        </p:txBody>
      </p:sp>
      <p:sp>
        <p:nvSpPr>
          <p:cNvPr id="425" name="Google Shape;42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b2fea29d48_0_8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Engineering </a:t>
            </a:r>
            <a:r>
              <a:rPr lang="ko-KR" altLang="en-US" sz="11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입니다</a:t>
            </a:r>
            <a:r>
              <a:rPr lang="en-US" altLang="ko-KR" sz="11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443" name="Google Shape;443;g2b2fea29d4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b2fea29d48_0_10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2b2fea29d4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b2fea29d48_0_1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2b2fea29d4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b2fea29d48_1_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g2b2fea29d48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b2fea29d48_1_3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2b2fea29d48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fea29d48_1_2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2b2fea29d4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b2fea29d48_1_3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2b2fea29d48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17352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b2fea29d48_1_3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2b2fea29d48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92929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b2fea29d48_1_3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2b2fea29d48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60244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b2fea29d48_1_5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Select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XGBoost</a:t>
            </a:r>
            <a:r>
              <a:rPr lang="ko-KR" altLang="en-US" dirty="0"/>
              <a:t> </a:t>
            </a:r>
            <a:r>
              <a:rPr lang="en-US" altLang="ko-KR" dirty="0"/>
              <a:t>Regressor</a:t>
            </a:r>
            <a:r>
              <a:rPr lang="ko-KR" altLang="en-US" dirty="0"/>
              <a:t>의  </a:t>
            </a:r>
            <a:r>
              <a:rPr lang="en-US" altLang="ko-KR" dirty="0" err="1"/>
              <a:t>feature_importances</a:t>
            </a:r>
            <a:r>
              <a:rPr lang="en-US" altLang="ko-KR" dirty="0"/>
              <a:t> </a:t>
            </a:r>
            <a:r>
              <a:rPr lang="ko-KR" altLang="en-US" dirty="0"/>
              <a:t>값을 이용하여 전용면적</a:t>
            </a:r>
            <a:r>
              <a:rPr lang="en-US" altLang="ko-KR" dirty="0"/>
              <a:t>, </a:t>
            </a:r>
            <a:r>
              <a:rPr lang="ko-KR" altLang="en-US" dirty="0"/>
              <a:t>강남여부</a:t>
            </a:r>
            <a:r>
              <a:rPr lang="en-US" altLang="ko-KR" dirty="0"/>
              <a:t>, </a:t>
            </a:r>
            <a:r>
              <a:rPr lang="ko-KR" altLang="en-US" dirty="0" err="1"/>
              <a:t>건축년도</a:t>
            </a:r>
            <a:r>
              <a:rPr lang="en-US" altLang="ko-KR" dirty="0"/>
              <a:t>, </a:t>
            </a:r>
            <a:r>
              <a:rPr lang="ko-KR" altLang="en-US" dirty="0"/>
              <a:t>주소를 선택하였습니다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542" name="Google Shape;542;g2b2fea29d48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b2fea29d48_1_5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b2fea29d48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7519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조장은 김소현님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전공은 </a:t>
            </a:r>
            <a:r>
              <a:rPr lang="en-US" altLang="ko-KR" dirty="0"/>
              <a:t>~ , </a:t>
            </a:r>
            <a:r>
              <a:rPr lang="ko-KR" altLang="en-US" dirty="0"/>
              <a:t>관심사는 </a:t>
            </a:r>
            <a:r>
              <a:rPr lang="en-US" altLang="ko-KR" dirty="0"/>
              <a:t>~</a:t>
            </a:r>
            <a:endParaRPr dirty="0"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학습결과 </a:t>
            </a:r>
            <a:r>
              <a:rPr lang="en-US" dirty="0"/>
              <a:t>Default</a:t>
            </a:r>
            <a:r>
              <a:rPr lang="ko-KR" altLang="en-US" dirty="0"/>
              <a:t> 값이 좋은 </a:t>
            </a:r>
            <a:r>
              <a:rPr lang="ko-KR" altLang="en-US" dirty="0" err="1"/>
              <a:t>하이퍼파라메터를</a:t>
            </a:r>
            <a:r>
              <a:rPr lang="ko-KR" altLang="en-US" dirty="0"/>
              <a:t> 제공해주고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XGBoost</a:t>
            </a:r>
            <a:r>
              <a:rPr lang="ko-KR" altLang="en-US" dirty="0"/>
              <a:t>의 경우 학습시간대비 </a:t>
            </a:r>
            <a:r>
              <a:rPr lang="en-US" altLang="ko-KR" dirty="0"/>
              <a:t>RMSE</a:t>
            </a:r>
            <a:r>
              <a:rPr lang="ko-KR" altLang="en-US" dirty="0"/>
              <a:t>성능이 높지 않았습니다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563" name="Google Shape;5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b29edfc6be_14_2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모델학습 및 에러 처리입니다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LGBM</a:t>
            </a:r>
            <a:r>
              <a:rPr lang="ko-KR" altLang="en-US" dirty="0"/>
              <a:t>을 사용하고</a:t>
            </a:r>
            <a:r>
              <a:rPr lang="en-US" altLang="ko-KR" dirty="0"/>
              <a:t>, Feature Engineering</a:t>
            </a:r>
            <a:r>
              <a:rPr lang="ko-KR" altLang="en-US" dirty="0"/>
              <a:t>은 </a:t>
            </a:r>
            <a:r>
              <a:rPr lang="en-US" altLang="ko-KR" dirty="0"/>
              <a:t>~</a:t>
            </a:r>
            <a:endParaRPr dirty="0"/>
          </a:p>
        </p:txBody>
      </p:sp>
      <p:sp>
        <p:nvSpPr>
          <p:cNvPr id="610" name="Google Shape;610;g2b29edfc6be_1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b29edfc6be_14_3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가장 좋은 결과는 </a:t>
            </a:r>
            <a:r>
              <a:rPr lang="en-US" altLang="ko-KR" dirty="0"/>
              <a:t>LGBM </a:t>
            </a:r>
            <a:r>
              <a:rPr lang="ko-KR" altLang="en-US" dirty="0"/>
              <a:t>모델에 피처엔지니어링으로 </a:t>
            </a:r>
            <a:r>
              <a:rPr lang="en-US" altLang="ko-KR" dirty="0"/>
              <a:t>~ </a:t>
            </a:r>
            <a:endParaRPr dirty="0"/>
          </a:p>
        </p:txBody>
      </p:sp>
      <p:sp>
        <p:nvSpPr>
          <p:cNvPr id="619" name="Google Shape;619;g2b29edfc6be_1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b2fea29d48_5_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g2b2fea29d48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b2fea29d48_5_3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Public </a:t>
            </a:r>
            <a:r>
              <a:rPr lang="ko-KR" altLang="en-US" dirty="0"/>
              <a:t>스코어 기준으로 매매가격 분포를 분석하였습니다</a:t>
            </a:r>
            <a:r>
              <a:rPr lang="en-US" altLang="ko-KR" dirty="0"/>
              <a:t>. 88k, 89k, 90k</a:t>
            </a:r>
            <a:r>
              <a:rPr lang="ko-KR" altLang="en-US" dirty="0"/>
              <a:t>의 경우 매매가격 예측 분포가 좁게 나타났습니다</a:t>
            </a:r>
            <a:r>
              <a:rPr lang="en-US" altLang="ko-KR" dirty="0"/>
              <a:t>. </a:t>
            </a:r>
            <a:r>
              <a:rPr lang="ko-KR" altLang="en-US" dirty="0"/>
              <a:t>반면에 </a:t>
            </a:r>
            <a:r>
              <a:rPr lang="en-US" altLang="ko-KR" dirty="0"/>
              <a:t>103k, 105k</a:t>
            </a:r>
            <a:r>
              <a:rPr lang="ko-KR" altLang="en-US" dirty="0"/>
              <a:t>의 경우 매매가격 예측분포가 넓게 나타났습니다</a:t>
            </a:r>
            <a:r>
              <a:rPr lang="en-US" altLang="ko-KR" dirty="0"/>
              <a:t>. </a:t>
            </a:r>
            <a:r>
              <a:rPr lang="ko-KR" altLang="en-US" dirty="0"/>
              <a:t>예측범위가 좁을 경우 좋은 성능이 나타나는 결과를 확인하였습니다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636" name="Google Shape;636;g2b2fea29d48_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2fea29d48_4_8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Random Forest </a:t>
            </a:r>
            <a:r>
              <a:rPr lang="ko-KR" altLang="en-US" dirty="0"/>
              <a:t>모델을 사용하여</a:t>
            </a:r>
            <a:endParaRPr dirty="0"/>
          </a:p>
        </p:txBody>
      </p:sp>
      <p:sp>
        <p:nvSpPr>
          <p:cNvPr id="659" name="Google Shape;659;g2b2fea29d48_4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b2fea29d48_4_9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가장 좋은 결과는</a:t>
            </a:r>
            <a:endParaRPr dirty="0"/>
          </a:p>
        </p:txBody>
      </p:sp>
      <p:sp>
        <p:nvSpPr>
          <p:cNvPr id="668" name="Google Shape;668;g2b2fea29d48_4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b2fea29d48_4_9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LGBM </a:t>
            </a:r>
            <a:r>
              <a:rPr lang="ko-KR" altLang="en-US" dirty="0"/>
              <a:t>모델을 사용하여</a:t>
            </a:r>
            <a:endParaRPr dirty="0"/>
          </a:p>
        </p:txBody>
      </p:sp>
      <p:sp>
        <p:nvSpPr>
          <p:cNvPr id="668" name="Google Shape;668;g2b2fea29d48_4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79518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b2fea29d48_1_6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LGBM</a:t>
            </a:r>
            <a:r>
              <a:rPr lang="ko-KR" altLang="en-US" dirty="0"/>
              <a:t> 모델로 피처엔지니어링은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가장 좋은 모델은 </a:t>
            </a:r>
            <a:r>
              <a:rPr lang="en-US" dirty="0" err="1"/>
              <a:t>XGBoost</a:t>
            </a:r>
            <a:r>
              <a:rPr lang="ko-KR" altLang="en-US" dirty="0"/>
              <a:t>모델을 사용하고</a:t>
            </a:r>
            <a:r>
              <a:rPr lang="en-US" altLang="ko-KR" dirty="0"/>
              <a:t>, Feature</a:t>
            </a:r>
            <a:r>
              <a:rPr lang="ko-KR" altLang="en-US" dirty="0"/>
              <a:t> </a:t>
            </a:r>
            <a:r>
              <a:rPr lang="en-US" altLang="ko-KR" dirty="0"/>
              <a:t>Engineering</a:t>
            </a:r>
            <a:r>
              <a:rPr lang="ko-KR" altLang="en-US" dirty="0"/>
              <a:t>은 </a:t>
            </a:r>
            <a:r>
              <a:rPr lang="en-US" altLang="ko-KR" dirty="0"/>
              <a:t>~ </a:t>
            </a:r>
            <a:endParaRPr dirty="0"/>
          </a:p>
        </p:txBody>
      </p:sp>
      <p:sp>
        <p:nvSpPr>
          <p:cNvPr id="650" name="Google Shape;650;g2b2fea29d48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트리계열이 좋은 성능을 제공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마지막까지 </a:t>
            </a:r>
            <a:r>
              <a:rPr lang="en-US" altLang="ko-KR" dirty="0"/>
              <a:t>Feature</a:t>
            </a:r>
            <a:r>
              <a:rPr lang="ko-KR" altLang="en-US" dirty="0"/>
              <a:t>를 추가</a:t>
            </a:r>
            <a:r>
              <a:rPr lang="en-US" altLang="ko-KR" dirty="0"/>
              <a:t> </a:t>
            </a:r>
            <a:r>
              <a:rPr lang="ko-KR" altLang="en-US" dirty="0"/>
              <a:t>또는 삭제하는 것이 좋음</a:t>
            </a:r>
            <a:endParaRPr dirty="0"/>
          </a:p>
        </p:txBody>
      </p:sp>
      <p:sp>
        <p:nvSpPr>
          <p:cNvPr id="686" name="Google Shape;68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b29edfc6be_14_5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2b29edfc6be_14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50784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08462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7533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2780556" y="4370577"/>
            <a:ext cx="12724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FFFFFF"/>
                </a:solidFill>
              </a:rPr>
              <a:t>아파트 실거래가 예측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952" y="9749266"/>
            <a:ext cx="3816657" cy="3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13149775" y="9028900"/>
            <a:ext cx="487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8조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권혁찬, 김소연, 김태한, 문정의, 이현진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4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4"/>
          <p:cNvSpPr txBox="1"/>
          <p:nvPr/>
        </p:nvSpPr>
        <p:spPr>
          <a:xfrm>
            <a:off x="546114" y="624631"/>
            <a:ext cx="21790380" cy="54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설명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4" name="Google Shape;224;p14"/>
          <p:cNvGraphicFramePr/>
          <p:nvPr>
            <p:extLst>
              <p:ext uri="{D42A27DB-BD31-4B8C-83A1-F6EECF244321}">
                <p14:modId xmlns:p14="http://schemas.microsoft.com/office/powerpoint/2010/main" val="956620365"/>
              </p:ext>
            </p:extLst>
          </p:nvPr>
        </p:nvGraphicFramePr>
        <p:xfrm>
          <a:off x="952500" y="2321625"/>
          <a:ext cx="16383000" cy="597375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389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1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Dataset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설명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Rows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Columns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비고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Train.csv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Calibri"/>
                        <a:buChar char="-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아파트 거래 데이터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Calibri"/>
                        <a:buChar char="-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주소, 아파트명, 면적, 건축년도 등 (Target Feature 포함)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1,118,822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52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Test.csv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Calibri"/>
                        <a:buChar char="-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아파트 거래 데이터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Calibri"/>
                        <a:buChar char="-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주소, 아파트명, 면적, 건축년도 등 (Target Feature 제외)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9,272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51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Subway_feature.csv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FFFF"/>
                        </a:buClr>
                        <a:buSzPts val="2000"/>
                        <a:buChar char="-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서울시 지하철 승강장의 주소, 위도, 경도 데이터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768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5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Bus_feature.csv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FFFF"/>
                        </a:buClr>
                        <a:buSzPts val="2000"/>
                        <a:buChar char="-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서울시 버스 승강장의 주소, 위도, 경도 데이터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12,584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6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Address_xy.csv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FFFF"/>
                        </a:buClr>
                        <a:buSzPts val="2000"/>
                        <a:buChar char="-"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번지 주소 기준 위도, 경도 데이터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8,953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3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카카오 API 활용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Address_subway_bus.csv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FFFF"/>
                        </a:buClr>
                        <a:buSzPts val="2000"/>
                        <a:buChar char="-"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번지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주소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기준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지하철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버스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정류장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건수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8,953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5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Apartment_region_index.csv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FFFF"/>
                        </a:buClr>
                        <a:buSzPts val="2000"/>
                        <a:buChar char="-"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아파트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매매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실거래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가격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지수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(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시군구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)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1,775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7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Apartment_Scale_index.csv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FFFF"/>
                        </a:buClr>
                        <a:buSzPts val="2000"/>
                        <a:buChar char="-"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아파트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규모별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매매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실거래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가격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지수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(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면적별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)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1,070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7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Bank_interest_index.csv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FFFF"/>
                        </a:buClr>
                        <a:buSzPts val="2000"/>
                        <a:buChar char="-"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한국은행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기준금리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자료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204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국토교통부_표준지공시지가.csv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FFFF"/>
                        </a:buClr>
                        <a:buSzPts val="2000"/>
                        <a:buChar char="-"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주소지별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표준지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공시지가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자료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560,000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5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필요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Feature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추출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25" name="Google Shape;225;p14"/>
          <p:cNvSpPr txBox="1"/>
          <p:nvPr/>
        </p:nvSpPr>
        <p:spPr>
          <a:xfrm>
            <a:off x="952489" y="1689806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AutoNum type="arabicPeriod"/>
            </a:pPr>
            <a:r>
              <a:rPr lang="en-US" sz="3000">
                <a:solidFill>
                  <a:srgbClr val="FFFFFF"/>
                </a:solidFill>
              </a:rPr>
              <a:t>Dataset 목록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2b29edfc6be_6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b29edfc6be_6_25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2b29edfc6be_6_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b29edfc6be_6_25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설명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4" name="Google Shape;234;g2b29edfc6be_6_25"/>
          <p:cNvGraphicFramePr/>
          <p:nvPr>
            <p:extLst>
              <p:ext uri="{D42A27DB-BD31-4B8C-83A1-F6EECF244321}">
                <p14:modId xmlns:p14="http://schemas.microsoft.com/office/powerpoint/2010/main" val="4052719433"/>
              </p:ext>
            </p:extLst>
          </p:nvPr>
        </p:nvGraphicFramePr>
        <p:xfrm>
          <a:off x="952500" y="3388425"/>
          <a:ext cx="16337425" cy="487665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270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구분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Feature 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비고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기본 정보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시군구, 번지, 본번, 부번, 아파트명, 층, 도로명, 전용면적(㎡)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계약 정보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Target(매매금액), 계약년월, 계약일, 등기신청일자, 거래유형, 중개사소재지, 기타/의무/임대/임의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아파트 정보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건축년도, k-단지분류(아파트,주상복합등등), k-세대타입(분양형태), k-관리방식, k-복도유형, k-난방방식, k-전체동수, k-전체세대수, k-건설사(시공사), k-시행사, k-사용검사일-사용승인일, k-연면적, k-주거전용면적, k-관리비부과면적, k-전용면적별세대현황(60㎡이하), k-전용면적별세대현황(60㎡~85㎡이하),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k-85㎡~135㎡이하, k-135㎡초과, 단지승인일, 단지신청일,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건축면적, 주차대수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기타 정보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k-전화번호, k-팩스번호, k-팩스번호, k-홈페이지, k-등록일자, k-수정일자, 고용보험관리번호, 경비비관리형태, 세대전기계약방법, 청소비관리형태, 사용허가여부, 관리비 업로드, 좌표X,  좌표Y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5" name="Google Shape;235;g2b29edfc6be_6_25"/>
          <p:cNvSpPr txBox="1"/>
          <p:nvPr/>
        </p:nvSpPr>
        <p:spPr>
          <a:xfrm>
            <a:off x="952489" y="1689806"/>
            <a:ext cx="21790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</a:rPr>
              <a:t>2.  Dataset </a:t>
            </a:r>
            <a:r>
              <a:rPr lang="en-US" sz="3000" dirty="0" err="1">
                <a:solidFill>
                  <a:srgbClr val="FFFFFF"/>
                </a:solidFill>
              </a:rPr>
              <a:t>상세내역</a:t>
            </a:r>
            <a:endParaRPr sz="3000" dirty="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FFFFFF"/>
              </a:solidFill>
            </a:endParaRPr>
          </a:p>
          <a:p>
            <a:pPr marR="0" lvl="0" indent="5365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</a:rPr>
              <a:t>2.1 Train, Test </a:t>
            </a:r>
            <a:endParaRPr sz="3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2b29edfc6be_6_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b29edfc6be_6_7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g2b29edfc6be_6_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b29edfc6be_6_71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설명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4" name="Google Shape;244;g2b29edfc6be_6_71"/>
          <p:cNvGraphicFramePr/>
          <p:nvPr>
            <p:extLst>
              <p:ext uri="{D42A27DB-BD31-4B8C-83A1-F6EECF244321}">
                <p14:modId xmlns:p14="http://schemas.microsoft.com/office/powerpoint/2010/main" val="2879394540"/>
              </p:ext>
            </p:extLst>
          </p:nvPr>
        </p:nvGraphicFramePr>
        <p:xfrm>
          <a:off x="952500" y="2474025"/>
          <a:ext cx="16337425" cy="292590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270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8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구분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설명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Null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비고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역사_ID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역사 고유 ID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역사명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역사명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호선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지하철 호선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위도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위도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경도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경도</a:t>
                      </a:r>
                      <a:endParaRPr sz="2000">
                        <a:solidFill>
                          <a:srgbClr val="F8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5" name="Google Shape;245;g2b29edfc6be_6_71"/>
          <p:cNvSpPr txBox="1"/>
          <p:nvPr/>
        </p:nvSpPr>
        <p:spPr>
          <a:xfrm>
            <a:off x="952489" y="1689806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6575"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</a:rPr>
              <a:t>2.2 </a:t>
            </a:r>
            <a:r>
              <a:rPr lang="en-US" sz="3000" dirty="0" err="1">
                <a:solidFill>
                  <a:srgbClr val="F8FFFF"/>
                </a:solidFill>
              </a:rPr>
              <a:t>Subway_feature</a:t>
            </a:r>
            <a:r>
              <a:rPr lang="en-US" sz="3000" dirty="0">
                <a:solidFill>
                  <a:srgbClr val="F8FFFF"/>
                </a:solidFill>
              </a:rPr>
              <a:t> (768건)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endParaRPr sz="3000" dirty="0">
              <a:solidFill>
                <a:srgbClr val="FFFFFF"/>
              </a:solidFill>
            </a:endParaRPr>
          </a:p>
        </p:txBody>
      </p:sp>
      <p:graphicFrame>
        <p:nvGraphicFramePr>
          <p:cNvPr id="246" name="Google Shape;246;g2b29edfc6be_6_71"/>
          <p:cNvGraphicFramePr/>
          <p:nvPr>
            <p:extLst>
              <p:ext uri="{D42A27DB-BD31-4B8C-83A1-F6EECF244321}">
                <p14:modId xmlns:p14="http://schemas.microsoft.com/office/powerpoint/2010/main" val="1675548692"/>
              </p:ext>
            </p:extLst>
          </p:nvPr>
        </p:nvGraphicFramePr>
        <p:xfrm>
          <a:off x="952500" y="6551750"/>
          <a:ext cx="16337425" cy="371835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270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8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구분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설명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Null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비고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노드 ID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정류소 고유 ID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정류소 번호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정류소 번호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정류소명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정류소 명칭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X좌표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위도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Y좌표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경도</a:t>
                      </a:r>
                      <a:endParaRPr sz="2000">
                        <a:solidFill>
                          <a:srgbClr val="F8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정류소 타입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차로구분 정보 (일반차로, 마을버스, 중앙차로, 가로변시간, 가로변전일, 가상정류장)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7" name="Google Shape;247;g2b29edfc6be_6_71"/>
          <p:cNvSpPr txBox="1"/>
          <p:nvPr/>
        </p:nvSpPr>
        <p:spPr>
          <a:xfrm>
            <a:off x="952489" y="57675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6575"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</a:rPr>
              <a:t>2.3 </a:t>
            </a:r>
            <a:r>
              <a:rPr lang="en-US" sz="3000" dirty="0" err="1">
                <a:solidFill>
                  <a:srgbClr val="F8FFFF"/>
                </a:solidFill>
              </a:rPr>
              <a:t>Bus_feature</a:t>
            </a:r>
            <a:r>
              <a:rPr lang="en-US" sz="3000" dirty="0">
                <a:solidFill>
                  <a:srgbClr val="F8FFFF"/>
                </a:solidFill>
              </a:rPr>
              <a:t> (12,584건)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endParaRPr sz="3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2b29edfc6be_6_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88" y="56645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b29edfc6be_6_83"/>
          <p:cNvSpPr txBox="1"/>
          <p:nvPr/>
        </p:nvSpPr>
        <p:spPr>
          <a:xfrm>
            <a:off x="9397827" y="9623223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g2b29edfc6be_6_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b29edfc6be_6_83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설명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6" name="Google Shape;256;g2b29edfc6be_6_83"/>
          <p:cNvGraphicFramePr/>
          <p:nvPr>
            <p:extLst>
              <p:ext uri="{D42A27DB-BD31-4B8C-83A1-F6EECF244321}">
                <p14:modId xmlns:p14="http://schemas.microsoft.com/office/powerpoint/2010/main" val="4106260525"/>
              </p:ext>
            </p:extLst>
          </p:nvPr>
        </p:nvGraphicFramePr>
        <p:xfrm>
          <a:off x="952500" y="2474025"/>
          <a:ext cx="16337425" cy="195060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270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8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구분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설명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Null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비고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Addr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번지 주소 정보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x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위도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141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y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경도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141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7" name="Google Shape;257;g2b29edfc6be_6_83"/>
          <p:cNvSpPr txBox="1"/>
          <p:nvPr/>
        </p:nvSpPr>
        <p:spPr>
          <a:xfrm>
            <a:off x="952489" y="1689806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6575"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</a:rPr>
              <a:t>2.4 </a:t>
            </a:r>
            <a:r>
              <a:rPr lang="en-US" sz="3000" dirty="0" err="1">
                <a:solidFill>
                  <a:srgbClr val="F8FFFF"/>
                </a:solidFill>
              </a:rPr>
              <a:t>Address_xy</a:t>
            </a:r>
            <a:r>
              <a:rPr lang="en-US" sz="3000" dirty="0">
                <a:solidFill>
                  <a:srgbClr val="F8FFFF"/>
                </a:solidFill>
              </a:rPr>
              <a:t> (8,953건)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endParaRPr sz="3000" dirty="0">
              <a:solidFill>
                <a:srgbClr val="FFFFFF"/>
              </a:solidFill>
            </a:endParaRPr>
          </a:p>
        </p:txBody>
      </p:sp>
      <p:graphicFrame>
        <p:nvGraphicFramePr>
          <p:cNvPr id="258" name="Google Shape;258;g2b29edfc6be_6_83"/>
          <p:cNvGraphicFramePr/>
          <p:nvPr>
            <p:extLst>
              <p:ext uri="{D42A27DB-BD31-4B8C-83A1-F6EECF244321}">
                <p14:modId xmlns:p14="http://schemas.microsoft.com/office/powerpoint/2010/main" val="3215907377"/>
              </p:ext>
            </p:extLst>
          </p:nvPr>
        </p:nvGraphicFramePr>
        <p:xfrm>
          <a:off x="1022375" y="5720125"/>
          <a:ext cx="16337425" cy="292590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263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5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구분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설명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Null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비고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Addr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번지 주소 정보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x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위도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141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y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경도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141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Subways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현재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주소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근처의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지하철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갯수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(1Km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이내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)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Bus_stops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현재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주소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근처의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버스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정류장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갯수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(3Km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이내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)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9" name="Google Shape;259;g2b29edfc6be_6_83"/>
          <p:cNvSpPr txBox="1"/>
          <p:nvPr/>
        </p:nvSpPr>
        <p:spPr>
          <a:xfrm>
            <a:off x="1022364" y="4935906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6575"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</a:rPr>
              <a:t>2.5 </a:t>
            </a:r>
            <a:r>
              <a:rPr lang="en-US" sz="3000" dirty="0" err="1">
                <a:solidFill>
                  <a:srgbClr val="F8FFFF"/>
                </a:solidFill>
              </a:rPr>
              <a:t>Address_subway_bus</a:t>
            </a:r>
            <a:r>
              <a:rPr lang="en-US" sz="3000" dirty="0">
                <a:solidFill>
                  <a:srgbClr val="F8FFFF"/>
                </a:solidFill>
              </a:rPr>
              <a:t> (8,953건)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endParaRPr sz="3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29edfc6be_6_94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2b29edfc6be_6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b29edfc6be_6_94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설명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2b29edfc6be_6_94"/>
          <p:cNvSpPr txBox="1"/>
          <p:nvPr/>
        </p:nvSpPr>
        <p:spPr>
          <a:xfrm>
            <a:off x="952489" y="1689806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6575"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</a:rPr>
              <a:t>2.6 </a:t>
            </a:r>
            <a:r>
              <a:rPr lang="en-US" sz="3000" dirty="0" err="1">
                <a:solidFill>
                  <a:srgbClr val="F8FFFF"/>
                </a:solidFill>
              </a:rPr>
              <a:t>Apartment_region_index</a:t>
            </a:r>
            <a:r>
              <a:rPr lang="en-US" sz="3000" dirty="0">
                <a:solidFill>
                  <a:srgbClr val="F8FFFF"/>
                </a:solidFill>
              </a:rPr>
              <a:t> (1,775건)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endParaRPr sz="3000" dirty="0">
              <a:solidFill>
                <a:srgbClr val="FFFFFF"/>
              </a:solidFill>
            </a:endParaRPr>
          </a:p>
        </p:txBody>
      </p:sp>
      <p:pic>
        <p:nvPicPr>
          <p:cNvPr id="268" name="Google Shape;268;g2b29edfc6be_6_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325" y="5654457"/>
            <a:ext cx="18285715" cy="45942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9" name="Google Shape;269;g2b29edfc6be_6_94"/>
          <p:cNvGraphicFramePr/>
          <p:nvPr>
            <p:extLst>
              <p:ext uri="{D42A27DB-BD31-4B8C-83A1-F6EECF244321}">
                <p14:modId xmlns:p14="http://schemas.microsoft.com/office/powerpoint/2010/main" val="1280212779"/>
              </p:ext>
            </p:extLst>
          </p:nvPr>
        </p:nvGraphicFramePr>
        <p:xfrm>
          <a:off x="1028700" y="2474025"/>
          <a:ext cx="16337425" cy="341355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262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구분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설명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Null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비고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index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시점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그룹핑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정보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(0 ~ 70)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시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시 정보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구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구 정보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index_region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구 기준 실거래 가격 지수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시점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년과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분기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분기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분기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2b29edfc6be_6_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b29edfc6be_6_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36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b29edfc6be_6_105"/>
          <p:cNvSpPr txBox="1"/>
          <p:nvPr/>
        </p:nvSpPr>
        <p:spPr>
          <a:xfrm>
            <a:off x="1022364" y="6536106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6575"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</a:rPr>
              <a:t>2.8 </a:t>
            </a:r>
            <a:r>
              <a:rPr lang="en-US" sz="3000" dirty="0" err="1">
                <a:solidFill>
                  <a:srgbClr val="F8FFFF"/>
                </a:solidFill>
              </a:rPr>
              <a:t>Bank_interest_index</a:t>
            </a:r>
            <a:r>
              <a:rPr lang="en-US" sz="3000" dirty="0">
                <a:solidFill>
                  <a:srgbClr val="F8FFFF"/>
                </a:solidFill>
              </a:rPr>
              <a:t> (204건)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277" name="Google Shape;277;g2b29edfc6be_6_105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g2b29edfc6be_6_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b29edfc6be_6_105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설명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2b29edfc6be_6_105"/>
          <p:cNvSpPr txBox="1"/>
          <p:nvPr/>
        </p:nvSpPr>
        <p:spPr>
          <a:xfrm>
            <a:off x="952489" y="1689806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6575"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</a:rPr>
              <a:t>2.7 </a:t>
            </a:r>
            <a:r>
              <a:rPr lang="en-US" sz="3000" dirty="0" err="1">
                <a:solidFill>
                  <a:srgbClr val="F8FFFF"/>
                </a:solidFill>
              </a:rPr>
              <a:t>Apartment_Scale_index</a:t>
            </a:r>
            <a:r>
              <a:rPr lang="en-US" sz="3000" dirty="0">
                <a:solidFill>
                  <a:srgbClr val="F8FFFF"/>
                </a:solidFill>
              </a:rPr>
              <a:t> (1,070건)</a:t>
            </a:r>
            <a:r>
              <a:rPr lang="en-US" sz="3000" dirty="0">
                <a:solidFill>
                  <a:schemeClr val="lt1"/>
                </a:solidFill>
              </a:rPr>
              <a:t> </a:t>
            </a:r>
            <a:endParaRPr sz="3000" dirty="0">
              <a:solidFill>
                <a:srgbClr val="FFFFFF"/>
              </a:solidFill>
            </a:endParaRPr>
          </a:p>
        </p:txBody>
      </p:sp>
      <p:graphicFrame>
        <p:nvGraphicFramePr>
          <p:cNvPr id="281" name="Google Shape;281;g2b29edfc6be_6_105"/>
          <p:cNvGraphicFramePr/>
          <p:nvPr>
            <p:extLst>
              <p:ext uri="{D42A27DB-BD31-4B8C-83A1-F6EECF244321}">
                <p14:modId xmlns:p14="http://schemas.microsoft.com/office/powerpoint/2010/main" val="138640392"/>
              </p:ext>
            </p:extLst>
          </p:nvPr>
        </p:nvGraphicFramePr>
        <p:xfrm>
          <a:off x="1028700" y="2436950"/>
          <a:ext cx="16337425" cy="341355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262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구분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설명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Null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비고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index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시점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그룹핑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정보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(0 ~ 70)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시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시 정보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주거면적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면적 정보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index_region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면적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기준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실거래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가격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지수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시점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년과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월 (2006.01)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계약년월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년과 월 (</a:t>
                      </a:r>
                      <a:r>
                        <a:rPr lang="en-US" sz="2000">
                          <a:solidFill>
                            <a:srgbClr val="CCCCCC"/>
                          </a:solidFill>
                        </a:rPr>
                        <a:t>200601)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2" name="Google Shape;282;g2b29edfc6be_6_105"/>
          <p:cNvGraphicFramePr/>
          <p:nvPr>
            <p:extLst>
              <p:ext uri="{D42A27DB-BD31-4B8C-83A1-F6EECF244321}">
                <p14:modId xmlns:p14="http://schemas.microsoft.com/office/powerpoint/2010/main" val="704025290"/>
              </p:ext>
            </p:extLst>
          </p:nvPr>
        </p:nvGraphicFramePr>
        <p:xfrm>
          <a:off x="1022375" y="7320325"/>
          <a:ext cx="16337425" cy="195060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263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구분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설명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Null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비고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날짜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년과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월 (2007-01)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한국은행기준금리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한국은행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기준금리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(4.5)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정부대출금리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정부대출 금리 (4.75)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b29edfc6be_6_126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g2b29edfc6be_6_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b29edfc6be_6_126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설명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2b29edfc6be_6_126"/>
          <p:cNvSpPr txBox="1"/>
          <p:nvPr/>
        </p:nvSpPr>
        <p:spPr>
          <a:xfrm>
            <a:off x="952489" y="1689806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6575"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</a:rPr>
              <a:t>2.9 </a:t>
            </a:r>
            <a:r>
              <a:rPr lang="en-US" sz="3000" dirty="0" err="1">
                <a:solidFill>
                  <a:srgbClr val="F8FFFF"/>
                </a:solidFill>
              </a:rPr>
              <a:t>국토교통부_표준지공시지가</a:t>
            </a:r>
            <a:r>
              <a:rPr lang="en-US" sz="3000" dirty="0">
                <a:solidFill>
                  <a:srgbClr val="F8FFFF"/>
                </a:solidFill>
              </a:rPr>
              <a:t> (560,000건)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endParaRPr sz="3000" dirty="0">
              <a:solidFill>
                <a:srgbClr val="FFFFFF"/>
              </a:solidFill>
            </a:endParaRPr>
          </a:p>
        </p:txBody>
      </p:sp>
      <p:pic>
        <p:nvPicPr>
          <p:cNvPr id="291" name="Google Shape;291;g2b29edfc6be_6_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325" y="5654457"/>
            <a:ext cx="18285715" cy="45942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2" name="Google Shape;292;g2b29edfc6be_6_126"/>
          <p:cNvGraphicFramePr/>
          <p:nvPr>
            <p:extLst>
              <p:ext uri="{D42A27DB-BD31-4B8C-83A1-F6EECF244321}">
                <p14:modId xmlns:p14="http://schemas.microsoft.com/office/powerpoint/2010/main" val="2328922557"/>
              </p:ext>
            </p:extLst>
          </p:nvPr>
        </p:nvGraphicFramePr>
        <p:xfrm>
          <a:off x="1028700" y="2474025"/>
          <a:ext cx="16337425" cy="292590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262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구분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설명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Null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비고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시도명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시도명 (서울특별시)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시군구명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시군구명 (종로구)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소재지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동이하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주소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(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청운동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3-52)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2,594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공시지가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공시지가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 (456800)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전년지가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년과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분기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(493500.0)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5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5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데이터의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기초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통계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정보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요약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045" y="2787118"/>
            <a:ext cx="13567044" cy="65621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D2A747-B745-1B8F-495D-FC3A2F82C832}"/>
              </a:ext>
            </a:extLst>
          </p:cNvPr>
          <p:cNvSpPr txBox="1"/>
          <p:nvPr/>
        </p:nvSpPr>
        <p:spPr>
          <a:xfrm>
            <a:off x="546114" y="1617792"/>
            <a:ext cx="8169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연속형 변수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: 23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개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범주형 변수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: 29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개</a:t>
            </a:r>
            <a:endParaRPr lang="en-US" altLang="ko-KR" sz="24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354013" indent="-354013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train/test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의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column 52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개중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40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개가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77%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이상의 결측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g2b29edfc6be_11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2b29edfc6be_11_6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g2b29edfc6be_11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2b29edfc6be_11_6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EDA - </a:t>
            </a:r>
            <a:r>
              <a:rPr lang="ko-KR" alt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상관관계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g2b29edfc6be_11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000" y="3013102"/>
            <a:ext cx="7424956" cy="66492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9595FF-3388-636A-BBC0-A02391A9D475}"/>
              </a:ext>
            </a:extLst>
          </p:cNvPr>
          <p:cNvSpPr txBox="1"/>
          <p:nvPr/>
        </p:nvSpPr>
        <p:spPr>
          <a:xfrm>
            <a:off x="546114" y="1617792"/>
            <a:ext cx="1625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013" lvl="0" indent="-35401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‘면적’ 관련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feature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들은 서로 상관관계가 강함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Target과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상관관계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높은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는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전용면적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주거전용면적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연면적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주차대수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좌표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Y(-)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임</a:t>
            </a:r>
            <a:endParaRPr lang="en-US" altLang="ko-K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bg1"/>
              </a:buClr>
            </a:pPr>
            <a:r>
              <a:rPr lang="en-US" altLang="ko-K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    (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전용면적을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제외한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feature는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결측비율이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높음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472B39-BEB6-F751-DB13-5A53B9236DFB}"/>
              </a:ext>
            </a:extLst>
          </p:cNvPr>
          <p:cNvSpPr/>
          <p:nvPr/>
        </p:nvSpPr>
        <p:spPr>
          <a:xfrm rot="5400000">
            <a:off x="4565902" y="4553713"/>
            <a:ext cx="292608" cy="5620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g2b29edfc6be_11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2b29edfc6be_11_6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g2b29edfc6be_11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2b29edfc6be_11_6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EDA – </a:t>
            </a:r>
            <a:r>
              <a:rPr lang="ko-KR" alt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분포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9595FF-3388-636A-BBC0-A02391A9D475}"/>
              </a:ext>
            </a:extLst>
          </p:cNvPr>
          <p:cNvSpPr txBox="1"/>
          <p:nvPr/>
        </p:nvSpPr>
        <p:spPr>
          <a:xfrm>
            <a:off x="546114" y="1617792"/>
            <a:ext cx="1625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013" lvl="0" indent="-35401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숫자형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Data의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대부분이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낮은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쪽으로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몰려있음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(Right-Skewed)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Google Shape;303;p15">
            <a:extLst>
              <a:ext uri="{FF2B5EF4-FFF2-40B4-BE49-F238E27FC236}">
                <a16:creationId xmlns:a16="http://schemas.microsoft.com/office/drawing/2014/main" id="{9D8492B5-78B6-76D9-DFCD-DF23CF43388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33074" b="33395"/>
          <a:stretch/>
        </p:blipFill>
        <p:spPr>
          <a:xfrm>
            <a:off x="6622046" y="2500289"/>
            <a:ext cx="5241530" cy="691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4;p15">
            <a:extLst>
              <a:ext uri="{FF2B5EF4-FFF2-40B4-BE49-F238E27FC236}">
                <a16:creationId xmlns:a16="http://schemas.microsoft.com/office/drawing/2014/main" id="{648B9F97-B145-8746-A6DB-23E9FAA2D40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66468"/>
          <a:stretch/>
        </p:blipFill>
        <p:spPr>
          <a:xfrm>
            <a:off x="12217467" y="2521449"/>
            <a:ext cx="5241477" cy="691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5;p15">
            <a:extLst>
              <a:ext uri="{FF2B5EF4-FFF2-40B4-BE49-F238E27FC236}">
                <a16:creationId xmlns:a16="http://schemas.microsoft.com/office/drawing/2014/main" id="{F3EB4C5B-23A7-34FD-6C54-15388F10ADF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66929"/>
          <a:stretch/>
        </p:blipFill>
        <p:spPr>
          <a:xfrm>
            <a:off x="1026625" y="2510506"/>
            <a:ext cx="5241477" cy="6913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513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7619" y="5691429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952" y="9749266"/>
            <a:ext cx="3816657" cy="3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2"/>
          <p:cNvGrpSpPr/>
          <p:nvPr/>
        </p:nvGrpSpPr>
        <p:grpSpPr>
          <a:xfrm>
            <a:off x="1219200" y="2049477"/>
            <a:ext cx="15219418" cy="6473493"/>
            <a:chOff x="1219200" y="2049477"/>
            <a:chExt cx="15219418" cy="6473493"/>
          </a:xfrm>
        </p:grpSpPr>
        <p:sp>
          <p:nvSpPr>
            <p:cNvPr id="97" name="Google Shape;97;p2"/>
            <p:cNvSpPr txBox="1"/>
            <p:nvPr/>
          </p:nvSpPr>
          <p:spPr>
            <a:xfrm>
              <a:off x="1219200" y="2049477"/>
              <a:ext cx="3604127" cy="853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Content</a:t>
              </a:r>
              <a:endPara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" name="Google Shape;98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47097" y="3344542"/>
              <a:ext cx="14591521" cy="214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9" name="Google Shape;99;p2"/>
            <p:cNvGrpSpPr/>
            <p:nvPr/>
          </p:nvGrpSpPr>
          <p:grpSpPr>
            <a:xfrm>
              <a:off x="1847094" y="3695700"/>
              <a:ext cx="7198021" cy="4827270"/>
              <a:chOff x="1847094" y="3695700"/>
              <a:chExt cx="7198021" cy="4827270"/>
            </a:xfrm>
          </p:grpSpPr>
          <p:sp>
            <p:nvSpPr>
              <p:cNvPr id="100" name="Google Shape;100;p2"/>
              <p:cNvSpPr txBox="1"/>
              <p:nvPr/>
            </p:nvSpPr>
            <p:spPr>
              <a:xfrm>
                <a:off x="1847096" y="3695700"/>
                <a:ext cx="6154447" cy="6421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0" i="0" u="none" strike="noStrike" cap="none" dirty="0">
                    <a:solidFill>
                      <a:srgbClr val="FFAABB"/>
                    </a:solidFill>
                    <a:latin typeface="Arial"/>
                    <a:ea typeface="Arial"/>
                    <a:cs typeface="Arial"/>
                    <a:sym typeface="Arial"/>
                  </a:rPr>
                  <a:t>01.</a:t>
                </a:r>
                <a:r>
                  <a:rPr lang="en-US" sz="36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r>
                  <a:rPr lang="en-US" sz="3600" b="0" i="0" u="none" strike="noStrike" cap="none" dirty="0" err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팀원</a:t>
                </a:r>
                <a:r>
                  <a:rPr lang="en-US" sz="36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3600" b="0" i="0" u="none" strike="noStrike" cap="none" dirty="0" err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소개</a:t>
                </a:r>
                <a:endParaRPr sz="36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2"/>
              <p:cNvSpPr txBox="1"/>
              <p:nvPr/>
            </p:nvSpPr>
            <p:spPr>
              <a:xfrm>
                <a:off x="1847094" y="4570793"/>
                <a:ext cx="7181455" cy="6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0" i="0" u="none" strike="noStrike" cap="none" dirty="0">
                    <a:solidFill>
                      <a:srgbClr val="FFAABB"/>
                    </a:solidFill>
                    <a:latin typeface="Arial"/>
                    <a:ea typeface="Arial"/>
                    <a:cs typeface="Arial"/>
                    <a:sym typeface="Arial"/>
                  </a:rPr>
                  <a:t>02.</a:t>
                </a:r>
                <a:r>
                  <a:rPr lang="en-US" sz="36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r>
                  <a:rPr lang="en-US" sz="3600" b="0" i="0" u="none" strike="noStrike" cap="none" dirty="0" err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대회</a:t>
                </a:r>
                <a:r>
                  <a:rPr lang="en-US" sz="36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3600" b="0" i="0" u="none" strike="noStrike" cap="none" dirty="0" err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소개</a:t>
                </a:r>
                <a:endParaRPr sz="36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2"/>
              <p:cNvSpPr txBox="1"/>
              <p:nvPr/>
            </p:nvSpPr>
            <p:spPr>
              <a:xfrm>
                <a:off x="1847097" y="5400471"/>
                <a:ext cx="6940725" cy="640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0" i="0" u="none" strike="noStrike" cap="none">
                    <a:solidFill>
                      <a:srgbClr val="FFAABB"/>
                    </a:solidFill>
                    <a:latin typeface="Arial"/>
                    <a:ea typeface="Arial"/>
                    <a:cs typeface="Arial"/>
                    <a:sym typeface="Arial"/>
                  </a:rPr>
                  <a:t>03.</a:t>
                </a:r>
                <a:r>
                  <a:rPr lang="en-US" sz="36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 Data Description</a:t>
                </a:r>
                <a:endParaRPr sz="3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"/>
              <p:cNvSpPr txBox="1"/>
              <p:nvPr/>
            </p:nvSpPr>
            <p:spPr>
              <a:xfrm>
                <a:off x="1847097" y="7009182"/>
                <a:ext cx="6466025" cy="637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0" i="0" u="none" strike="noStrike" cap="none">
                    <a:solidFill>
                      <a:srgbClr val="FFAABB"/>
                    </a:solidFill>
                    <a:latin typeface="Arial"/>
                    <a:ea typeface="Arial"/>
                    <a:cs typeface="Arial"/>
                    <a:sym typeface="Arial"/>
                  </a:rPr>
                  <a:t>05. </a:t>
                </a:r>
                <a:r>
                  <a:rPr lang="en-US" sz="3600" b="0" i="0" u="none" strike="noStrike" cap="none">
                    <a:solidFill>
                      <a:srgbClr val="F8FFFF"/>
                    </a:solidFill>
                    <a:latin typeface="Arial"/>
                    <a:ea typeface="Arial"/>
                    <a:cs typeface="Arial"/>
                    <a:sym typeface="Arial"/>
                  </a:rPr>
                  <a:t>결과</a:t>
                </a:r>
                <a:endParaRPr sz="3600" b="0" i="0" u="none" strike="noStrike" cap="none">
                  <a:solidFill>
                    <a:srgbClr val="F8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2"/>
              <p:cNvSpPr txBox="1"/>
              <p:nvPr/>
            </p:nvSpPr>
            <p:spPr>
              <a:xfrm>
                <a:off x="1847097" y="6183617"/>
                <a:ext cx="6921154" cy="6362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0" i="0" u="none" strike="noStrike" cap="none">
                    <a:solidFill>
                      <a:srgbClr val="FFAABB"/>
                    </a:solidFill>
                    <a:latin typeface="Arial"/>
                    <a:ea typeface="Arial"/>
                    <a:cs typeface="Arial"/>
                    <a:sym typeface="Arial"/>
                  </a:rPr>
                  <a:t>04.</a:t>
                </a:r>
                <a:r>
                  <a:rPr lang="en-US" sz="36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 Modeling</a:t>
                </a:r>
                <a:endParaRPr sz="3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2"/>
              <p:cNvSpPr txBox="1"/>
              <p:nvPr/>
            </p:nvSpPr>
            <p:spPr>
              <a:xfrm>
                <a:off x="1847097" y="7884278"/>
                <a:ext cx="7198018" cy="6386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0" i="0" u="none" strike="noStrike" cap="none">
                    <a:solidFill>
                      <a:srgbClr val="FFAABB"/>
                    </a:solidFill>
                    <a:latin typeface="Arial"/>
                    <a:ea typeface="Arial"/>
                    <a:cs typeface="Arial"/>
                    <a:sym typeface="Arial"/>
                  </a:rPr>
                  <a:t>06.</a:t>
                </a:r>
                <a:r>
                  <a:rPr lang="en-US" sz="36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 경진대회 진행 소감</a:t>
                </a:r>
                <a:endParaRPr sz="3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g2b29edfc6be_11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b29edfc6be_11_17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g2b29edfc6be_11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2b29edfc6be_11_17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r>
              <a:rPr lang="en-US" sz="3000" dirty="0">
                <a:solidFill>
                  <a:srgbClr val="FFFFFF"/>
                </a:solidFill>
              </a:rPr>
              <a:t> – Target</a:t>
            </a:r>
            <a:r>
              <a:rPr lang="ko-KR" altLang="en-US" sz="3000" dirty="0">
                <a:solidFill>
                  <a:srgbClr val="FFFFFF"/>
                </a:solidFill>
              </a:rPr>
              <a:t>과 상관관계 높은 </a:t>
            </a:r>
            <a:r>
              <a:rPr lang="en-US" altLang="ko-KR" sz="3000" dirty="0">
                <a:solidFill>
                  <a:srgbClr val="FFFFFF"/>
                </a:solidFill>
              </a:rPr>
              <a:t>Feature </a:t>
            </a:r>
            <a:r>
              <a:rPr lang="ko-KR" altLang="en-US" sz="3000" dirty="0">
                <a:solidFill>
                  <a:srgbClr val="FFFFFF"/>
                </a:solidFill>
              </a:rPr>
              <a:t>그래프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g2b29edfc6be_11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000" y="3087872"/>
            <a:ext cx="9805230" cy="65744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869CD9-DEF2-6B0C-7BE9-6FC5A008B732}"/>
              </a:ext>
            </a:extLst>
          </p:cNvPr>
          <p:cNvSpPr txBox="1"/>
          <p:nvPr/>
        </p:nvSpPr>
        <p:spPr>
          <a:xfrm>
            <a:off x="546114" y="1617792"/>
            <a:ext cx="16522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전용면적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-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평균적으로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우상향하는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모습을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볼 수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있으나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outlier가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있음</a:t>
            </a:r>
            <a:endParaRPr lang="en-US" altLang="ko-KR" sz="24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좌표Y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-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음의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상관관계보다는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특정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값에서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target의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값이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크게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높아짐</a:t>
            </a:r>
            <a:endParaRPr lang="en-US" altLang="ko-K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주거전용면적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연면적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주차대수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-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같은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값이더라도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값의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차이가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많이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남</a:t>
            </a:r>
            <a:endParaRPr lang="ko-KR" altLang="en-US" sz="24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EADE8F-3BB1-6237-C251-54E694B33240}"/>
              </a:ext>
            </a:extLst>
          </p:cNvPr>
          <p:cNvSpPr/>
          <p:nvPr/>
        </p:nvSpPr>
        <p:spPr>
          <a:xfrm rot="5400000">
            <a:off x="993863" y="3115275"/>
            <a:ext cx="3251971" cy="3197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93299-B9A0-7080-7CBB-3721B42FEB73}"/>
              </a:ext>
            </a:extLst>
          </p:cNvPr>
          <p:cNvSpPr/>
          <p:nvPr/>
        </p:nvSpPr>
        <p:spPr>
          <a:xfrm rot="5400000">
            <a:off x="4401527" y="6402523"/>
            <a:ext cx="3251971" cy="3197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g2b2fea29d48_3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b2fea29d48_3_17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g2b2fea29d48_3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2b2fea29d48_3_17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EDA – Target</a:t>
            </a:r>
            <a:r>
              <a:rPr lang="ko-KR" altLang="en-US" sz="3000" dirty="0">
                <a:solidFill>
                  <a:srgbClr val="FFFFFF"/>
                </a:solidFill>
              </a:rPr>
              <a:t>과 </a:t>
            </a:r>
            <a:r>
              <a:rPr lang="ko-KR" alt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전용면적</a:t>
            </a:r>
            <a:r>
              <a:rPr lang="en-US" altLang="ko-KR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층과 관계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g2b2fea29d48_3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5953" y="2839109"/>
            <a:ext cx="8438703" cy="7219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b2fea29d48_3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6000" y="2839110"/>
            <a:ext cx="7775135" cy="72192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FE3DC5-F904-ACCB-D440-FE5DFFBCAFFC}"/>
              </a:ext>
            </a:extLst>
          </p:cNvPr>
          <p:cNvSpPr txBox="1"/>
          <p:nvPr/>
        </p:nvSpPr>
        <p:spPr>
          <a:xfrm>
            <a:off x="546114" y="1617792"/>
            <a:ext cx="16522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013" indent="-354013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FFFFFF"/>
                </a:solidFill>
              </a:rPr>
              <a:t>전용면적 </a:t>
            </a:r>
            <a:r>
              <a:rPr lang="en-US" altLang="ko-KR" sz="2400" dirty="0">
                <a:solidFill>
                  <a:srgbClr val="FFFFFF"/>
                </a:solidFill>
              </a:rPr>
              <a:t>- </a:t>
            </a:r>
            <a:r>
              <a:rPr lang="ko-KR" altLang="en-US" sz="2400" dirty="0">
                <a:solidFill>
                  <a:srgbClr val="FFFFFF"/>
                </a:solidFill>
              </a:rPr>
              <a:t>특정 값들이 이상치처럼 비슷한 크기의 면적들에 비해 큰 값을 보였으나 대체적으로 넓을수록 큰 값을 보임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marL="354013" marR="0" lvl="0" indent="-354013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FFFFFF"/>
                </a:solidFill>
              </a:rPr>
              <a:t>층</a:t>
            </a:r>
            <a:r>
              <a:rPr lang="en-US" altLang="ko-KR" sz="2400" dirty="0">
                <a:solidFill>
                  <a:srgbClr val="FFFFFF"/>
                </a:solidFill>
              </a:rPr>
              <a:t> - </a:t>
            </a:r>
            <a:r>
              <a:rPr lang="ko-KR" altLang="en-US" sz="2400" dirty="0">
                <a:solidFill>
                  <a:srgbClr val="FFFFFF"/>
                </a:solidFill>
              </a:rPr>
              <a:t>고층일수록 매매 가격이 높아짐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2b2fea29d48_4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b2fea29d48_4_1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g2b2fea29d48_4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2b2fea29d48_4_10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EDA – </a:t>
            </a:r>
            <a:r>
              <a:rPr lang="ko-KR" alt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구별 아파트 가격 추이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g2b2fea29d48_4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000" y="2682948"/>
            <a:ext cx="11275728" cy="69794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2CE17-3279-8967-B1C2-C8032624DF55}"/>
              </a:ext>
            </a:extLst>
          </p:cNvPr>
          <p:cNvSpPr txBox="1"/>
          <p:nvPr/>
        </p:nvSpPr>
        <p:spPr>
          <a:xfrm>
            <a:off x="546114" y="1617792"/>
            <a:ext cx="16522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013" marR="0" lvl="0" indent="-354013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FFFFFF"/>
                </a:solidFill>
              </a:rPr>
              <a:t>전체적으로 시간에 따라서 매매 가격이 높아짐</a:t>
            </a:r>
          </a:p>
          <a:p>
            <a:pPr marL="354013" marR="0" lvl="0" indent="-354013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FFFF"/>
                </a:solidFill>
              </a:rPr>
              <a:t>2022</a:t>
            </a:r>
            <a:r>
              <a:rPr lang="ko-KR" altLang="en-US" sz="2400" dirty="0">
                <a:solidFill>
                  <a:srgbClr val="FFFFFF"/>
                </a:solidFill>
              </a:rPr>
              <a:t>년에 상승했다가 </a:t>
            </a:r>
            <a:r>
              <a:rPr lang="en-US" altLang="ko-KR" sz="2400" dirty="0">
                <a:solidFill>
                  <a:srgbClr val="FFFFFF"/>
                </a:solidFill>
              </a:rPr>
              <a:t>2023</a:t>
            </a:r>
            <a:r>
              <a:rPr lang="ko-KR" altLang="en-US" sz="2400" dirty="0">
                <a:solidFill>
                  <a:srgbClr val="FFFFFF"/>
                </a:solidFill>
              </a:rPr>
              <a:t>년 하락하는 패턴과 </a:t>
            </a:r>
            <a:r>
              <a:rPr lang="en-US" altLang="ko-KR" sz="2400" dirty="0">
                <a:solidFill>
                  <a:srgbClr val="FFFFFF"/>
                </a:solidFill>
              </a:rPr>
              <a:t>2022</a:t>
            </a:r>
            <a:r>
              <a:rPr lang="ko-KR" altLang="en-US" sz="2400" dirty="0">
                <a:solidFill>
                  <a:srgbClr val="FFFFFF"/>
                </a:solidFill>
              </a:rPr>
              <a:t>년에 하락했다가 </a:t>
            </a:r>
            <a:r>
              <a:rPr lang="en-US" altLang="ko-KR" sz="2400" dirty="0">
                <a:solidFill>
                  <a:srgbClr val="FFFFFF"/>
                </a:solidFill>
              </a:rPr>
              <a:t>2023</a:t>
            </a:r>
            <a:r>
              <a:rPr lang="ko-KR" altLang="en-US" sz="2400" dirty="0">
                <a:solidFill>
                  <a:srgbClr val="FFFFFF"/>
                </a:solidFill>
              </a:rPr>
              <a:t>년에 상승하는 패턴이 존재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g2b2fea29d48_4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2b2fea29d48_4_19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g2b2fea29d48_4_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2b2fea29d48_4_19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EDA - </a:t>
            </a:r>
            <a:r>
              <a:rPr lang="ko-KR" alt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구별 아파트 가격 추이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g2b2fea29d48_4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7712" y="3218688"/>
            <a:ext cx="9408035" cy="6477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F5CC25-179F-B54B-433C-CB61DACAD208}"/>
              </a:ext>
            </a:extLst>
          </p:cNvPr>
          <p:cNvSpPr txBox="1"/>
          <p:nvPr/>
        </p:nvSpPr>
        <p:spPr>
          <a:xfrm>
            <a:off x="546114" y="1617792"/>
            <a:ext cx="16522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013" marR="0" lvl="0" indent="-354013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chemeClr val="lt1"/>
                </a:solidFill>
                <a:highlight>
                  <a:srgbClr val="1F1F1F"/>
                </a:highlight>
              </a:rPr>
              <a:t>강남구</a:t>
            </a:r>
            <a:r>
              <a:rPr lang="en-US" altLang="ko-KR" sz="2400" dirty="0">
                <a:solidFill>
                  <a:schemeClr val="lt1"/>
                </a:solidFill>
                <a:highlight>
                  <a:srgbClr val="1F1F1F"/>
                </a:highlight>
              </a:rPr>
              <a:t>, </a:t>
            </a:r>
            <a:r>
              <a:rPr lang="en-US" altLang="ko-KR" sz="2400" dirty="0" err="1">
                <a:solidFill>
                  <a:schemeClr val="lt1"/>
                </a:solidFill>
                <a:highlight>
                  <a:srgbClr val="1F1F1F"/>
                </a:highlight>
              </a:rPr>
              <a:t>서초구</a:t>
            </a:r>
            <a:r>
              <a:rPr lang="en-US" altLang="ko-KR" sz="2400" dirty="0">
                <a:solidFill>
                  <a:schemeClr val="lt1"/>
                </a:solidFill>
                <a:highlight>
                  <a:srgbClr val="1F1F1F"/>
                </a:highlight>
              </a:rPr>
              <a:t>, </a:t>
            </a:r>
            <a:r>
              <a:rPr lang="en-US" altLang="ko-KR" sz="2400" dirty="0" err="1">
                <a:solidFill>
                  <a:schemeClr val="lt1"/>
                </a:solidFill>
                <a:highlight>
                  <a:srgbClr val="1F1F1F"/>
                </a:highlight>
              </a:rPr>
              <a:t>송파구</a:t>
            </a:r>
            <a:r>
              <a:rPr lang="en-US" altLang="ko-KR" sz="2400" dirty="0">
                <a:solidFill>
                  <a:schemeClr val="lt1"/>
                </a:solidFill>
                <a:highlight>
                  <a:srgbClr val="1F1F1F"/>
                </a:highlight>
              </a:rPr>
              <a:t>, </a:t>
            </a:r>
            <a:r>
              <a:rPr lang="en-US" altLang="ko-KR" sz="2400" dirty="0" err="1">
                <a:solidFill>
                  <a:schemeClr val="lt1"/>
                </a:solidFill>
                <a:highlight>
                  <a:srgbClr val="1F1F1F"/>
                </a:highlight>
              </a:rPr>
              <a:t>용산구가</a:t>
            </a:r>
            <a:r>
              <a:rPr lang="en-US" altLang="ko-KR" sz="2400" dirty="0">
                <a:solidFill>
                  <a:schemeClr val="lt1"/>
                </a:solidFill>
                <a:highlight>
                  <a:srgbClr val="1F1F1F"/>
                </a:highlight>
              </a:rPr>
              <a:t> </a:t>
            </a:r>
            <a:r>
              <a:rPr lang="ko-KR" altLang="en-US" sz="2400" dirty="0">
                <a:solidFill>
                  <a:schemeClr val="lt1"/>
                </a:solidFill>
                <a:highlight>
                  <a:srgbClr val="1F1F1F"/>
                </a:highlight>
              </a:rPr>
              <a:t>매매 가격이</a:t>
            </a:r>
            <a:r>
              <a:rPr lang="en-US" altLang="ko-KR" sz="2400" dirty="0">
                <a:solidFill>
                  <a:schemeClr val="lt1"/>
                </a:solidFill>
                <a:highlight>
                  <a:srgbClr val="1F1F1F"/>
                </a:highlight>
              </a:rPr>
              <a:t> 높</a:t>
            </a:r>
            <a:r>
              <a:rPr lang="ko-KR" altLang="en-US" sz="2400" dirty="0">
                <a:solidFill>
                  <a:schemeClr val="lt1"/>
                </a:solidFill>
                <a:highlight>
                  <a:srgbClr val="1F1F1F"/>
                </a:highlight>
              </a:rPr>
              <a:t>음</a:t>
            </a:r>
            <a:endParaRPr lang="en-US" altLang="ko-KR" sz="2400" dirty="0">
              <a:solidFill>
                <a:schemeClr val="lt1"/>
              </a:solidFill>
              <a:highlight>
                <a:srgbClr val="1F1F1F"/>
              </a:highlight>
            </a:endParaRPr>
          </a:p>
          <a:p>
            <a:pPr marL="354013" marR="0" lvl="0" indent="-354013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§"/>
            </a:pPr>
            <a:endParaRPr lang="ko-KR" altLang="en-US" sz="2400" dirty="0">
              <a:solidFill>
                <a:srgbClr val="FFFFFF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FF01AE6-5A7C-F7CD-5423-681724E59252}"/>
              </a:ext>
            </a:extLst>
          </p:cNvPr>
          <p:cNvCxnSpPr>
            <a:cxnSpLocks/>
          </p:cNvCxnSpPr>
          <p:nvPr/>
        </p:nvCxnSpPr>
        <p:spPr>
          <a:xfrm>
            <a:off x="2795476" y="8458072"/>
            <a:ext cx="8786924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2b2fea29d48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b2fea29d48_0_9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g2b2fea29d48_0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b2fea29d48_0_9"/>
          <p:cNvSpPr txBox="1"/>
          <p:nvPr/>
        </p:nvSpPr>
        <p:spPr>
          <a:xfrm>
            <a:off x="546114" y="624631"/>
            <a:ext cx="217905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000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EDA - </a:t>
            </a:r>
            <a:r>
              <a:rPr lang="ko-KR" altLang="en-US" sz="30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서울시 구별 아파트 매매 가격 추이 비교</a:t>
            </a:r>
            <a:r>
              <a:rPr lang="en-US" altLang="ko-KR" sz="30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ko-KR" altLang="en-US" sz="30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기준 강남구</a:t>
            </a:r>
            <a:r>
              <a:rPr lang="en-US" altLang="ko-KR" sz="30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  <a:endParaRPr lang="ko-KR" altLang="en-US" sz="30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g2b2fea29d48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000" y="3929002"/>
            <a:ext cx="5172456" cy="573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2b2fea29d48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74776" y="3896872"/>
            <a:ext cx="5172456" cy="582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2b2fea29d48_0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0388" y="3884004"/>
            <a:ext cx="5172456" cy="57815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7F7AE3-19F1-3792-5544-787BEB4BC701}"/>
              </a:ext>
            </a:extLst>
          </p:cNvPr>
          <p:cNvSpPr txBox="1"/>
          <p:nvPr/>
        </p:nvSpPr>
        <p:spPr>
          <a:xfrm>
            <a:off x="546114" y="1617792"/>
            <a:ext cx="1625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013" lvl="0" indent="-35401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높은 가격으로 강남구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서초구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용산구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성동구 등이 있음</a:t>
            </a:r>
          </a:p>
          <a:p>
            <a:pPr marL="354013" lvl="0" indent="-35401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중간 가격으로 송파구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마포구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양천구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영등포구 등이 있음</a:t>
            </a:r>
          </a:p>
          <a:p>
            <a:pPr marL="354013" lvl="0" indent="-35401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낮은 가격으로 금천구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강북구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관악구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은평구 등이 있음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2AB623C-C893-3776-EAAE-1676D3303879}"/>
              </a:ext>
            </a:extLst>
          </p:cNvPr>
          <p:cNvCxnSpPr>
            <a:cxnSpLocks/>
          </p:cNvCxnSpPr>
          <p:nvPr/>
        </p:nvCxnSpPr>
        <p:spPr>
          <a:xfrm flipV="1">
            <a:off x="1393396" y="7702168"/>
            <a:ext cx="4349036" cy="9997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E681400-F6D3-F67A-8B4D-9850927AE0AA}"/>
              </a:ext>
            </a:extLst>
          </p:cNvPr>
          <p:cNvCxnSpPr>
            <a:cxnSpLocks/>
          </p:cNvCxnSpPr>
          <p:nvPr/>
        </p:nvCxnSpPr>
        <p:spPr>
          <a:xfrm flipV="1">
            <a:off x="6923935" y="8202040"/>
            <a:ext cx="4517429" cy="499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D93DE83-A475-DF5B-C510-5306C3BBF084}"/>
              </a:ext>
            </a:extLst>
          </p:cNvPr>
          <p:cNvCxnSpPr>
            <a:cxnSpLocks/>
          </p:cNvCxnSpPr>
          <p:nvPr/>
        </p:nvCxnSpPr>
        <p:spPr>
          <a:xfrm flipV="1">
            <a:off x="12625449" y="8976626"/>
            <a:ext cx="4370199" cy="2649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g2b2fea29d48_0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1" y="5681757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2b2fea29d48_0_25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g2b2fea29d48_0_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b2fea29d48_0_25"/>
          <p:cNvSpPr txBox="1"/>
          <p:nvPr/>
        </p:nvSpPr>
        <p:spPr>
          <a:xfrm>
            <a:off x="546114" y="624631"/>
            <a:ext cx="217905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EDA - </a:t>
            </a:r>
            <a:r>
              <a:rPr lang="ko-KR" altLang="en-US" sz="30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구별 매매 현황 시각화</a:t>
            </a:r>
          </a:p>
        </p:txBody>
      </p:sp>
      <p:pic>
        <p:nvPicPr>
          <p:cNvPr id="336" name="Google Shape;336;g2b2fea29d48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000" y="3441633"/>
            <a:ext cx="6486103" cy="202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b2fea29d48_0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5820" y="3441632"/>
            <a:ext cx="6486105" cy="202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b2fea29d48_0_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6000" y="5523862"/>
            <a:ext cx="6486104" cy="215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b2fea29d48_0_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75820" y="5504857"/>
            <a:ext cx="6486103" cy="218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b2fea29d48_0_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6000" y="7732790"/>
            <a:ext cx="6486101" cy="206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b2fea29d48_0_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75820" y="7723264"/>
            <a:ext cx="6486101" cy="20329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D89480-5446-665F-1C25-3D3252299D3F}"/>
              </a:ext>
            </a:extLst>
          </p:cNvPr>
          <p:cNvSpPr txBox="1"/>
          <p:nvPr/>
        </p:nvSpPr>
        <p:spPr>
          <a:xfrm>
            <a:off x="546114" y="1617792"/>
            <a:ext cx="16522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강남구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높은 가격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- 10</a:t>
            </a:r>
            <a:r>
              <a:rPr lang="ko-KR" altLang="en-US" sz="240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억원대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주위로 매매가가 가장 많이 형성 되어 있음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/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점진적 </a:t>
            </a:r>
            <a:r>
              <a:rPr lang="ko-KR" altLang="en-US" sz="240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우상향</a:t>
            </a:r>
            <a:endParaRPr lang="en-US" altLang="ko-KR" sz="24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송파구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(</a:t>
            </a:r>
            <a:r>
              <a:rPr lang="en-US" altLang="ko-KR" sz="240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중간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가격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) - 5~6</a:t>
            </a:r>
            <a:r>
              <a:rPr lang="ko-KR" altLang="en-US" sz="240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억원대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주위로 매매가가 가장 많이 형성되어 있음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/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상대적으로 고가의 개별 매매가 관찰됨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은평구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낮은 가격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) - 3~4</a:t>
            </a:r>
            <a:r>
              <a:rPr lang="ko-KR" altLang="en-US" sz="240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억원대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주위로 매매가가 가장 많이 형성되어 있음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/ 2022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년 전후로 가격 변동 폭이 컸음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g2b2fea29d48_3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2b2fea29d48_3_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2b2fea29d48_3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2b2fea29d48_3_1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EDA – </a:t>
            </a:r>
            <a:r>
              <a:rPr lang="ko-KR" alt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관리방식</a:t>
            </a:r>
            <a:r>
              <a:rPr lang="en-US" altLang="ko-KR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경비비관리형태</a:t>
            </a:r>
            <a:r>
              <a:rPr lang="en-US" altLang="ko-KR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세대타입</a:t>
            </a:r>
            <a:r>
              <a:rPr lang="en-US" altLang="ko-KR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복도유형 분석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g2b2fea29d48_3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000" y="3003985"/>
            <a:ext cx="6982226" cy="3348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2b2fea29d48_3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4033" y="3003985"/>
            <a:ext cx="6963250" cy="3348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b2fea29d48_3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94033" y="6523925"/>
            <a:ext cx="6963250" cy="31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2b2fea29d48_3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6000" y="6558995"/>
            <a:ext cx="6963250" cy="31033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238B7-A74A-AB9F-2F12-1C3185192835}"/>
              </a:ext>
            </a:extLst>
          </p:cNvPr>
          <p:cNvSpPr txBox="1"/>
          <p:nvPr/>
        </p:nvSpPr>
        <p:spPr>
          <a:xfrm>
            <a:off x="546114" y="1617792"/>
            <a:ext cx="16522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rgbClr val="FFFFFF"/>
                </a:solidFill>
              </a:rPr>
              <a:t>관리방식</a:t>
            </a:r>
            <a:r>
              <a:rPr lang="en-US" altLang="ko-KR" sz="2400" dirty="0">
                <a:solidFill>
                  <a:srgbClr val="FFFFFF"/>
                </a:solidFill>
              </a:rPr>
              <a:t>, </a:t>
            </a:r>
            <a:r>
              <a:rPr lang="en-US" altLang="ko-KR" sz="2400" dirty="0" err="1">
                <a:solidFill>
                  <a:srgbClr val="FFFFFF"/>
                </a:solidFill>
              </a:rPr>
              <a:t>경비비관리형태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–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피처의 값에 따른 </a:t>
            </a:r>
            <a:r>
              <a:rPr lang="en-US" altLang="ko-KR" sz="2400" dirty="0">
                <a:solidFill>
                  <a:srgbClr val="FFFFFF"/>
                </a:solidFill>
              </a:rPr>
              <a:t>target </a:t>
            </a:r>
            <a:r>
              <a:rPr lang="en-US" altLang="ko-KR" sz="2400" dirty="0" err="1">
                <a:solidFill>
                  <a:srgbClr val="FFFFFF"/>
                </a:solidFill>
              </a:rPr>
              <a:t>값에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ko-KR" altLang="en-US" sz="2400" dirty="0">
                <a:solidFill>
                  <a:srgbClr val="FFFFFF"/>
                </a:solidFill>
              </a:rPr>
              <a:t>변화가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ko-KR" altLang="en-US" sz="2400" dirty="0">
                <a:solidFill>
                  <a:srgbClr val="FFFFFF"/>
                </a:solidFill>
              </a:rPr>
              <a:t>적음</a:t>
            </a:r>
            <a:endParaRPr lang="en-US" altLang="ko-KR" sz="24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rgbClr val="FFFFFF"/>
                </a:solidFill>
              </a:rPr>
              <a:t>세대타입</a:t>
            </a:r>
            <a:r>
              <a:rPr lang="en-US" altLang="ko-KR" sz="2400" dirty="0">
                <a:solidFill>
                  <a:srgbClr val="FFFFFF"/>
                </a:solidFill>
              </a:rPr>
              <a:t>, </a:t>
            </a:r>
            <a:r>
              <a:rPr lang="en-US" altLang="ko-KR" sz="2400" dirty="0" err="1">
                <a:solidFill>
                  <a:srgbClr val="FFFFFF"/>
                </a:solidFill>
              </a:rPr>
              <a:t>복도유형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–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피처의 값에 따라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target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값에 변화</a:t>
            </a:r>
            <a:r>
              <a:rPr lang="ko-KR" altLang="en-US" sz="2400" dirty="0">
                <a:solidFill>
                  <a:srgbClr val="FFFFFF"/>
                </a:solidFill>
              </a:rPr>
              <a:t>가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ko-KR" altLang="en-US" sz="2400" dirty="0">
                <a:solidFill>
                  <a:srgbClr val="FFFFFF"/>
                </a:solidFill>
              </a:rPr>
              <a:t>있지만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en-US" altLang="ko-KR" sz="2400" dirty="0" err="1">
                <a:solidFill>
                  <a:srgbClr val="FFFFFF"/>
                </a:solidFill>
              </a:rPr>
              <a:t>구분되지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en-US" altLang="ko-KR" sz="2400" dirty="0" err="1">
                <a:solidFill>
                  <a:srgbClr val="FFFFFF"/>
                </a:solidFill>
              </a:rPr>
              <a:t>않는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en-US" altLang="ko-KR" sz="2400" dirty="0" err="1">
                <a:solidFill>
                  <a:srgbClr val="FFFFFF"/>
                </a:solidFill>
              </a:rPr>
              <a:t>기타값의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ko-KR" altLang="en-US" sz="2400" dirty="0">
                <a:solidFill>
                  <a:srgbClr val="FFFFFF"/>
                </a:solidFill>
              </a:rPr>
              <a:t>갯</a:t>
            </a:r>
            <a:r>
              <a:rPr lang="en-US" altLang="ko-KR" sz="2400" dirty="0" err="1">
                <a:solidFill>
                  <a:srgbClr val="FFFFFF"/>
                </a:solidFill>
              </a:rPr>
              <a:t>수가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en-US" altLang="ko-KR" sz="2400" dirty="0" err="1">
                <a:solidFill>
                  <a:srgbClr val="FFFFFF"/>
                </a:solidFill>
              </a:rPr>
              <a:t>높음</a:t>
            </a:r>
            <a:endParaRPr lang="ko-KR" altLang="en-US" sz="24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2b2fea29d48_0_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2b2fea29d48_0_58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g2b2fea29d48_0_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2b2fea29d48_0_58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전처리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2b2fea29d48_0_58"/>
          <p:cNvSpPr txBox="1"/>
          <p:nvPr/>
        </p:nvSpPr>
        <p:spPr>
          <a:xfrm>
            <a:off x="546114" y="1709500"/>
            <a:ext cx="10436625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FFFFFF"/>
                </a:solidFill>
              </a:rPr>
              <a:t>결측치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r>
              <a:rPr lang="en-US" sz="3000" dirty="0" err="1">
                <a:solidFill>
                  <a:srgbClr val="FFFFFF"/>
                </a:solidFill>
              </a:rPr>
              <a:t>처리</a:t>
            </a:r>
            <a:endParaRPr sz="3000" dirty="0">
              <a:solidFill>
                <a:srgbClr val="FFFFFF"/>
              </a:solidFill>
            </a:endParaRPr>
          </a:p>
          <a:p>
            <a:pPr marL="715963" lvl="0" indent="-3587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solidFill>
                  <a:schemeClr val="lt1"/>
                </a:solidFill>
              </a:rPr>
              <a:t>결측치</a:t>
            </a:r>
            <a:r>
              <a:rPr lang="ko-KR" altLang="en-US" sz="2400" dirty="0">
                <a:solidFill>
                  <a:schemeClr val="lt1"/>
                </a:solidFill>
              </a:rPr>
              <a:t> </a:t>
            </a:r>
            <a:r>
              <a:rPr lang="en-US" altLang="ko-KR" sz="2400" dirty="0">
                <a:solidFill>
                  <a:schemeClr val="lt1"/>
                </a:solidFill>
              </a:rPr>
              <a:t>100</a:t>
            </a:r>
            <a:r>
              <a:rPr lang="ko-KR" altLang="en-US" sz="2400" dirty="0" err="1">
                <a:solidFill>
                  <a:schemeClr val="lt1"/>
                </a:solidFill>
              </a:rPr>
              <a:t>만건</a:t>
            </a:r>
            <a:r>
              <a:rPr lang="ko-KR" altLang="en-US" sz="2400" dirty="0">
                <a:solidFill>
                  <a:schemeClr val="lt1"/>
                </a:solidFill>
              </a:rPr>
              <a:t> 이상인 </a:t>
            </a:r>
            <a:r>
              <a:rPr lang="en-US" altLang="ko-KR" sz="2400" dirty="0">
                <a:solidFill>
                  <a:schemeClr val="lt1"/>
                </a:solidFill>
              </a:rPr>
              <a:t>Feature </a:t>
            </a:r>
            <a:r>
              <a:rPr lang="ko-KR" altLang="en-US" sz="2400" dirty="0">
                <a:solidFill>
                  <a:schemeClr val="lt1"/>
                </a:solidFill>
              </a:rPr>
              <a:t>제거</a:t>
            </a:r>
            <a:endParaRPr lang="en-US" altLang="ko-KR" sz="2400" dirty="0">
              <a:solidFill>
                <a:schemeClr val="lt1"/>
              </a:solidFill>
            </a:endParaRPr>
          </a:p>
          <a:p>
            <a:pPr marL="715963" lvl="0" indent="-3587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lt1"/>
                </a:solidFill>
              </a:rPr>
              <a:t>좌표X</a:t>
            </a:r>
            <a:r>
              <a:rPr lang="en-US" sz="2400" dirty="0">
                <a:solidFill>
                  <a:schemeClr val="lt1"/>
                </a:solidFill>
              </a:rPr>
              <a:t>, </a:t>
            </a:r>
            <a:r>
              <a:rPr lang="en-US" sz="2400" dirty="0" err="1">
                <a:solidFill>
                  <a:schemeClr val="lt1"/>
                </a:solidFill>
              </a:rPr>
              <a:t>좌표Y</a:t>
            </a:r>
            <a:r>
              <a:rPr lang="en-US" sz="2400" dirty="0">
                <a:solidFill>
                  <a:schemeClr val="lt1"/>
                </a:solidFill>
              </a:rPr>
              <a:t> - </a:t>
            </a:r>
            <a:r>
              <a:rPr lang="en-US" sz="2400" dirty="0" err="1">
                <a:solidFill>
                  <a:schemeClr val="lt1"/>
                </a:solidFill>
              </a:rPr>
              <a:t>카카오맵</a:t>
            </a:r>
            <a:r>
              <a:rPr lang="en-US" sz="2400" dirty="0">
                <a:solidFill>
                  <a:schemeClr val="lt1"/>
                </a:solidFill>
              </a:rPr>
              <a:t>, </a:t>
            </a:r>
            <a:r>
              <a:rPr lang="en-US" sz="2400" dirty="0" err="1">
                <a:solidFill>
                  <a:schemeClr val="lt1"/>
                </a:solidFill>
              </a:rPr>
              <a:t>구글맵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API를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통해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ko-KR" altLang="en-US" sz="2400" dirty="0" err="1">
                <a:solidFill>
                  <a:schemeClr val="lt1"/>
                </a:solidFill>
              </a:rPr>
              <a:t>결측치</a:t>
            </a:r>
            <a:r>
              <a:rPr lang="ko-KR" altLang="en-US" sz="2400" dirty="0">
                <a:solidFill>
                  <a:schemeClr val="lt1"/>
                </a:solidFill>
              </a:rPr>
              <a:t> 데이터 채움 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22" name="Google Shape;422;g2b2fea29d48_0_58"/>
          <p:cNvSpPr txBox="1"/>
          <p:nvPr/>
        </p:nvSpPr>
        <p:spPr>
          <a:xfrm>
            <a:off x="546114" y="4124325"/>
            <a:ext cx="13868567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FFFFFF"/>
                </a:solidFill>
              </a:rPr>
              <a:t>이상치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r>
              <a:rPr lang="en-US" sz="3000" dirty="0" err="1">
                <a:solidFill>
                  <a:srgbClr val="FFFFFF"/>
                </a:solidFill>
              </a:rPr>
              <a:t>처리</a:t>
            </a:r>
            <a:endParaRPr sz="3000" dirty="0">
              <a:solidFill>
                <a:srgbClr val="FFFFFF"/>
              </a:solidFill>
            </a:endParaRPr>
          </a:p>
          <a:p>
            <a:pPr marL="715963" lvl="0" indent="-3587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</a:rPr>
              <a:t>전용면적 </a:t>
            </a:r>
            <a:r>
              <a:rPr lang="en-US" altLang="ko-KR" sz="2400" dirty="0">
                <a:solidFill>
                  <a:schemeClr val="lt1"/>
                </a:solidFill>
              </a:rPr>
              <a:t>– </a:t>
            </a:r>
            <a:r>
              <a:rPr lang="en-US" sz="2400" dirty="0" err="1">
                <a:solidFill>
                  <a:schemeClr val="lt1"/>
                </a:solidFill>
              </a:rPr>
              <a:t>사분위값을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사용하는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IQR로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전용면적의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이상치를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제외</a:t>
            </a:r>
            <a:endParaRPr lang="en-US" sz="2400" dirty="0">
              <a:solidFill>
                <a:schemeClr val="lt1"/>
              </a:solidFill>
            </a:endParaRPr>
          </a:p>
          <a:p>
            <a:pPr marL="715963" lvl="0" indent="-3587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</a:rPr>
              <a:t>범주형 변수 </a:t>
            </a:r>
            <a:r>
              <a:rPr lang="en-US" altLang="ko-KR" sz="2400" dirty="0">
                <a:solidFill>
                  <a:schemeClr val="lt1"/>
                </a:solidFill>
              </a:rPr>
              <a:t>– NULL</a:t>
            </a:r>
            <a:r>
              <a:rPr lang="ko-KR" altLang="en-US" sz="2400" dirty="0">
                <a:solidFill>
                  <a:schemeClr val="lt1"/>
                </a:solidFill>
              </a:rPr>
              <a:t>로 채움</a:t>
            </a:r>
            <a:endParaRPr lang="en-US" altLang="ko-KR" sz="2400" dirty="0">
              <a:solidFill>
                <a:schemeClr val="lt1"/>
              </a:solidFill>
            </a:endParaRPr>
          </a:p>
          <a:p>
            <a:pPr marL="715963" lvl="0" indent="-3587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</a:rPr>
              <a:t>연속형 변수 </a:t>
            </a:r>
            <a:r>
              <a:rPr lang="en-US" altLang="ko-KR" sz="2400" dirty="0">
                <a:solidFill>
                  <a:schemeClr val="lt1"/>
                </a:solidFill>
              </a:rPr>
              <a:t>– </a:t>
            </a:r>
            <a:r>
              <a:rPr lang="ko-KR" altLang="en-US" sz="2400" dirty="0" err="1">
                <a:solidFill>
                  <a:schemeClr val="lt1"/>
                </a:solidFill>
              </a:rPr>
              <a:t>선형보간으로</a:t>
            </a:r>
            <a:r>
              <a:rPr lang="ko-KR" altLang="en-US" sz="2400" dirty="0">
                <a:solidFill>
                  <a:schemeClr val="lt1"/>
                </a:solidFill>
              </a:rPr>
              <a:t> 채움</a:t>
            </a:r>
            <a:endParaRPr lang="en-US" sz="2400" dirty="0">
              <a:solidFill>
                <a:schemeClr val="lt1"/>
              </a:solidFill>
            </a:endParaRPr>
          </a:p>
        </p:txBody>
      </p:sp>
      <p:sp>
        <p:nvSpPr>
          <p:cNvPr id="2" name="Google Shape;422;g2b2fea29d48_0_58">
            <a:extLst>
              <a:ext uri="{FF2B5EF4-FFF2-40B4-BE49-F238E27FC236}">
                <a16:creationId xmlns:a16="http://schemas.microsoft.com/office/drawing/2014/main" id="{02918C3F-0790-15B9-6F94-084A8FDC73C7}"/>
              </a:ext>
            </a:extLst>
          </p:cNvPr>
          <p:cNvSpPr txBox="1"/>
          <p:nvPr/>
        </p:nvSpPr>
        <p:spPr>
          <a:xfrm>
            <a:off x="546114" y="7324725"/>
            <a:ext cx="13868567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rgbClr val="FFFFFF"/>
                </a:solidFill>
              </a:rPr>
              <a:t>기타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r>
              <a:rPr lang="en-US" sz="3000" dirty="0" err="1">
                <a:solidFill>
                  <a:srgbClr val="FFFFFF"/>
                </a:solidFill>
              </a:rPr>
              <a:t>처리</a:t>
            </a:r>
            <a:endParaRPr sz="3000" dirty="0">
              <a:solidFill>
                <a:srgbClr val="FFFFFF"/>
              </a:solidFill>
            </a:endParaRPr>
          </a:p>
          <a:p>
            <a:pPr marL="715963" lvl="0" indent="-3587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lt1"/>
                </a:solidFill>
              </a:rPr>
              <a:t>Rows – </a:t>
            </a:r>
            <a:r>
              <a:rPr lang="ko-KR" altLang="en-US" sz="2400" dirty="0">
                <a:solidFill>
                  <a:schemeClr val="lt1"/>
                </a:solidFill>
              </a:rPr>
              <a:t>계약기준으로 </a:t>
            </a:r>
            <a:r>
              <a:rPr lang="en-US" sz="2400" dirty="0">
                <a:solidFill>
                  <a:schemeClr val="lt1"/>
                </a:solidFill>
              </a:rPr>
              <a:t>2020</a:t>
            </a:r>
            <a:r>
              <a:rPr lang="ko-KR" altLang="en-US" sz="2400" dirty="0">
                <a:solidFill>
                  <a:schemeClr val="lt1"/>
                </a:solidFill>
              </a:rPr>
              <a:t>년 이전데이터 제외</a:t>
            </a: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8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8"/>
          <p:cNvSpPr txBox="1"/>
          <p:nvPr/>
        </p:nvSpPr>
        <p:spPr>
          <a:xfrm>
            <a:off x="546114" y="624631"/>
            <a:ext cx="21790380" cy="54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외부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활용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20;g2b2fea29d48_0_58">
            <a:extLst>
              <a:ext uri="{FF2B5EF4-FFF2-40B4-BE49-F238E27FC236}">
                <a16:creationId xmlns:a16="http://schemas.microsoft.com/office/drawing/2014/main" id="{10CB1659-EC0E-3C96-4FDA-2A8B937BA39A}"/>
              </a:ext>
            </a:extLst>
          </p:cNvPr>
          <p:cNvSpPr txBox="1"/>
          <p:nvPr/>
        </p:nvSpPr>
        <p:spPr>
          <a:xfrm>
            <a:off x="546114" y="1710000"/>
            <a:ext cx="13368696" cy="615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1. </a:t>
            </a:r>
            <a:r>
              <a:rPr lang="ko-KR" altLang="en-US" sz="2800" dirty="0">
                <a:solidFill>
                  <a:srgbClr val="FFFFFF"/>
                </a:solidFill>
              </a:rPr>
              <a:t>아파트매매 </a:t>
            </a:r>
            <a:r>
              <a:rPr lang="ko-KR" altLang="en-US" sz="2800" dirty="0" err="1">
                <a:solidFill>
                  <a:srgbClr val="FFFFFF"/>
                </a:solidFill>
              </a:rPr>
              <a:t>실거래</a:t>
            </a:r>
            <a:r>
              <a:rPr lang="ko-KR" altLang="en-US" sz="2800" dirty="0">
                <a:solidFill>
                  <a:srgbClr val="FFFFFF"/>
                </a:solidFill>
              </a:rPr>
              <a:t> 가격지수</a:t>
            </a:r>
            <a:endParaRPr sz="2800" dirty="0">
              <a:solidFill>
                <a:schemeClr val="lt1"/>
              </a:solidFill>
            </a:endParaRPr>
          </a:p>
          <a:p>
            <a:pPr marL="719138" lvl="0" indent="-3651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solidFill>
                  <a:schemeClr val="lt1"/>
                </a:solidFill>
              </a:rPr>
              <a:t>시군별</a:t>
            </a:r>
            <a:r>
              <a:rPr lang="ko-KR" altLang="en-US" sz="2400" dirty="0">
                <a:solidFill>
                  <a:schemeClr val="lt1"/>
                </a:solidFill>
              </a:rPr>
              <a:t> 아파트 가격의 연도별 가격 흐름을 참조하고자 함</a:t>
            </a:r>
            <a:endParaRPr lang="en-US" altLang="ko-KR" sz="2400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000" dirty="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2. </a:t>
            </a:r>
            <a:r>
              <a:rPr lang="ko-KR" altLang="en-US" sz="2800" dirty="0">
                <a:solidFill>
                  <a:srgbClr val="FFFFFF"/>
                </a:solidFill>
              </a:rPr>
              <a:t>아파트 규모별 매매 </a:t>
            </a:r>
            <a:r>
              <a:rPr lang="ko-KR" altLang="en-US" sz="2800" dirty="0" err="1">
                <a:solidFill>
                  <a:srgbClr val="FFFFFF"/>
                </a:solidFill>
              </a:rPr>
              <a:t>실거래</a:t>
            </a:r>
            <a:r>
              <a:rPr lang="ko-KR" altLang="en-US" sz="2800" dirty="0">
                <a:solidFill>
                  <a:srgbClr val="FFFFFF"/>
                </a:solidFill>
              </a:rPr>
              <a:t> 가격지수</a:t>
            </a:r>
            <a:endParaRPr lang="ko-KR" altLang="en-US" sz="2800" dirty="0">
              <a:solidFill>
                <a:schemeClr val="lt1"/>
              </a:solidFill>
            </a:endParaRPr>
          </a:p>
          <a:p>
            <a:pPr marL="719138" lvl="0" indent="-3651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</a:rPr>
              <a:t>면적에 따른 연도별 가격 흐름을 참조하고자 함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endParaRPr lang="en-US" sz="2400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3. </a:t>
            </a:r>
            <a:r>
              <a:rPr lang="ko-KR" altLang="en-US" sz="2800" dirty="0">
                <a:solidFill>
                  <a:srgbClr val="FFFFFF"/>
                </a:solidFill>
              </a:rPr>
              <a:t>한국은행 기준금리</a:t>
            </a:r>
            <a:endParaRPr lang="ko-KR" altLang="en-US" sz="2800" dirty="0">
              <a:solidFill>
                <a:schemeClr val="lt1"/>
              </a:solidFill>
            </a:endParaRPr>
          </a:p>
          <a:p>
            <a:pPr marL="719138" lvl="0" indent="-3651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</a:rPr>
              <a:t>기준금리에 따른 매매 가격 흐름을 참조하고자 함</a:t>
            </a:r>
            <a:endParaRPr lang="en-US" altLang="ko-KR" sz="2400" dirty="0">
              <a:solidFill>
                <a:schemeClr val="lt1"/>
              </a:solidFill>
            </a:endParaRPr>
          </a:p>
          <a:p>
            <a:pPr marL="354013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endParaRPr lang="en-US" altLang="ko-KR" sz="2400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4. </a:t>
            </a:r>
            <a:r>
              <a:rPr lang="ko-KR" altLang="en-US" sz="2800" dirty="0">
                <a:solidFill>
                  <a:srgbClr val="FFFFFF"/>
                </a:solidFill>
              </a:rPr>
              <a:t>국토교통부 </a:t>
            </a:r>
            <a:r>
              <a:rPr lang="ko-KR" altLang="en-US" sz="2800" dirty="0" err="1">
                <a:solidFill>
                  <a:srgbClr val="FFFFFF"/>
                </a:solidFill>
              </a:rPr>
              <a:t>표준지공시지가</a:t>
            </a:r>
            <a:endParaRPr lang="ko-KR" altLang="en-US" sz="2800" dirty="0">
              <a:solidFill>
                <a:schemeClr val="lt1"/>
              </a:solidFill>
            </a:endParaRPr>
          </a:p>
          <a:p>
            <a:pPr marL="719138" lvl="0" indent="-3651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</a:rPr>
              <a:t>공시지가에 따른 매매 가격 흐름을 참조하고자 함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g2b2fea29d48_0_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60658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2b2fea29d48_0_89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g2b2fea29d48_0_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2b2fea29d48_0_89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g2b2fea29d48_0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515" y="7241775"/>
            <a:ext cx="1285875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2b2fea29d48_0_89"/>
          <p:cNvSpPr txBox="1"/>
          <p:nvPr/>
        </p:nvSpPr>
        <p:spPr>
          <a:xfrm>
            <a:off x="547200" y="1710000"/>
            <a:ext cx="9024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계약년월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계약일을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활용한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Date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피처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및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시계열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정렬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g2b2fea29d48_0_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2515" y="2289945"/>
            <a:ext cx="8345437" cy="39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2b2fea29d48_0_89"/>
          <p:cNvSpPr txBox="1"/>
          <p:nvPr/>
        </p:nvSpPr>
        <p:spPr>
          <a:xfrm>
            <a:off x="547200" y="6638454"/>
            <a:ext cx="710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전용면적의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구간별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피처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3"/>
          <p:cNvGrpSpPr/>
          <p:nvPr/>
        </p:nvGrpSpPr>
        <p:grpSpPr>
          <a:xfrm>
            <a:off x="3843286" y="4081210"/>
            <a:ext cx="10599143" cy="2686407"/>
            <a:chOff x="3843286" y="4081210"/>
            <a:chExt cx="10599143" cy="2686407"/>
          </a:xfrm>
        </p:grpSpPr>
        <p:grpSp>
          <p:nvGrpSpPr>
            <p:cNvPr id="112" name="Google Shape;112;p3"/>
            <p:cNvGrpSpPr/>
            <p:nvPr/>
          </p:nvGrpSpPr>
          <p:grpSpPr>
            <a:xfrm>
              <a:off x="8386174" y="4081210"/>
              <a:ext cx="1513366" cy="958750"/>
              <a:chOff x="8386174" y="4081210"/>
              <a:chExt cx="1513366" cy="958750"/>
            </a:xfrm>
          </p:grpSpPr>
          <p:pic>
            <p:nvPicPr>
              <p:cNvPr id="113" name="Google Shape;113;p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4" name="Google Shape;114;p3"/>
              <p:cNvSpPr txBox="1"/>
              <p:nvPr/>
            </p:nvSpPr>
            <p:spPr>
              <a:xfrm>
                <a:off x="8706556" y="4193712"/>
                <a:ext cx="872609" cy="846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i="0" u="none" strike="noStrike" cap="none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5" name="Google Shape;115;p3"/>
            <p:cNvSpPr txBox="1"/>
            <p:nvPr/>
          </p:nvSpPr>
          <p:spPr>
            <a:xfrm>
              <a:off x="3843286" y="5078286"/>
              <a:ext cx="10599143" cy="1689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팀원 소개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3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g2b2fea29d48_0_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2b2fea29d48_0_10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g2b2fea29d48_0_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2b2fea29d48_0_100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b2fea29d48_0_100"/>
          <p:cNvSpPr txBox="1"/>
          <p:nvPr/>
        </p:nvSpPr>
        <p:spPr>
          <a:xfrm>
            <a:off x="547200" y="1710000"/>
            <a:ext cx="1224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전용면적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을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개의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카테고리별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나누어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매월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매매지수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‘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index_region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피처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g2b2fea29d48_0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800" y="2400881"/>
            <a:ext cx="7060713" cy="4044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b2fea29d48_0_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2800" y="7304050"/>
            <a:ext cx="81915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2b2fea29d48_0_100"/>
          <p:cNvSpPr txBox="1"/>
          <p:nvPr/>
        </p:nvSpPr>
        <p:spPr>
          <a:xfrm>
            <a:off x="546125" y="6749950"/>
            <a:ext cx="1224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아파트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매매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가격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/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전용면적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별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매매지수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=&gt; ‘ratio’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피처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g2b2fea29d48_0_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7999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2b2fea29d48_0_115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g2b2fea29d48_0_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b2fea29d48_0_115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2b2fea29d48_0_115"/>
          <p:cNvSpPr txBox="1"/>
          <p:nvPr/>
        </p:nvSpPr>
        <p:spPr>
          <a:xfrm>
            <a:off x="546125" y="1710000"/>
            <a:ext cx="1224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 Train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data를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활용하여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Test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data에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Ratio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피처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2b2fea29d48_0_115"/>
          <p:cNvSpPr txBox="1"/>
          <p:nvPr/>
        </p:nvSpPr>
        <p:spPr>
          <a:xfrm>
            <a:off x="1085600" y="2381904"/>
            <a:ext cx="1663144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1) (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도로명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전용면적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Groupby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사용하여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Test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같은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그룹에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2020년, 2015년, 2007년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최신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거래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우선으로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Ratio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적용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g2b2fea29d48_0_115"/>
          <p:cNvSpPr txBox="1"/>
          <p:nvPr/>
        </p:nvSpPr>
        <p:spPr>
          <a:xfrm>
            <a:off x="1108822" y="6175666"/>
            <a:ext cx="1576490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2) (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동~구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전용면적div5~30)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Groupby를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사용하여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위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방법에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모두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채워지지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않은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나머지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Ratio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적용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g2b2fea29d48_0_115"/>
          <p:cNvPicPr preferRelativeResize="0"/>
          <p:nvPr/>
        </p:nvPicPr>
        <p:blipFill rotWithShape="1">
          <a:blip r:embed="rId5">
            <a:alphaModFix/>
          </a:blip>
          <a:srcRect b="64983"/>
          <a:stretch/>
        </p:blipFill>
        <p:spPr>
          <a:xfrm>
            <a:off x="13722944" y="3158852"/>
            <a:ext cx="1980352" cy="83523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7" name="Google Shape;477;g2b2fea29d48_0_115"/>
          <p:cNvPicPr preferRelativeResize="0"/>
          <p:nvPr/>
        </p:nvPicPr>
        <p:blipFill rotWithShape="1">
          <a:blip r:embed="rId5">
            <a:alphaModFix/>
          </a:blip>
          <a:srcRect t="35020" b="33168"/>
          <a:stretch/>
        </p:blipFill>
        <p:spPr>
          <a:xfrm>
            <a:off x="13722944" y="4070110"/>
            <a:ext cx="1980352" cy="75874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8" name="Google Shape;478;g2b2fea29d48_0_115"/>
          <p:cNvPicPr preferRelativeResize="0"/>
          <p:nvPr/>
        </p:nvPicPr>
        <p:blipFill rotWithShape="1">
          <a:blip r:embed="rId5">
            <a:alphaModFix/>
          </a:blip>
          <a:srcRect t="68190"/>
          <a:stretch/>
        </p:blipFill>
        <p:spPr>
          <a:xfrm>
            <a:off x="13722944" y="4925756"/>
            <a:ext cx="1980352" cy="75874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9" name="Google Shape;479;g2b2fea29d48_0_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7544" y="3120600"/>
            <a:ext cx="12003589" cy="23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2b2fea29d48_0_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9736" y="6938814"/>
            <a:ext cx="11581851" cy="22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2b2fea29d48_0_115"/>
          <p:cNvPicPr preferRelativeResize="0"/>
          <p:nvPr/>
        </p:nvPicPr>
        <p:blipFill rotWithShape="1">
          <a:blip r:embed="rId8">
            <a:alphaModFix/>
          </a:blip>
          <a:srcRect t="49184"/>
          <a:stretch/>
        </p:blipFill>
        <p:spPr>
          <a:xfrm>
            <a:off x="15315931" y="6942065"/>
            <a:ext cx="1618757" cy="165833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2" name="Google Shape;482;g2b2fea29d48_0_115"/>
          <p:cNvPicPr preferRelativeResize="0"/>
          <p:nvPr/>
        </p:nvPicPr>
        <p:blipFill rotWithShape="1">
          <a:blip r:embed="rId8">
            <a:alphaModFix/>
          </a:blip>
          <a:srcRect b="50285"/>
          <a:stretch/>
        </p:blipFill>
        <p:spPr>
          <a:xfrm>
            <a:off x="13422361" y="6942061"/>
            <a:ext cx="1654615" cy="165833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g2b2fea29d48_1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2b2fea29d48_1_9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g2b2fea29d48_1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2b2fea29d48_1_9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g2b2fea29d48_1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010" y="2264034"/>
            <a:ext cx="7521550" cy="421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2b2fea29d48_1_9"/>
          <p:cNvPicPr preferRelativeResize="0"/>
          <p:nvPr/>
        </p:nvPicPr>
        <p:blipFill rotWithShape="1">
          <a:blip r:embed="rId6">
            <a:alphaModFix/>
          </a:blip>
          <a:srcRect l="3055" r="6002"/>
          <a:stretch/>
        </p:blipFill>
        <p:spPr>
          <a:xfrm>
            <a:off x="952010" y="7340548"/>
            <a:ext cx="7521550" cy="25900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3;g2b2fea29d48_0_115">
            <a:extLst>
              <a:ext uri="{FF2B5EF4-FFF2-40B4-BE49-F238E27FC236}">
                <a16:creationId xmlns:a16="http://schemas.microsoft.com/office/drawing/2014/main" id="{4D893829-78EF-B33D-AD36-CAFA9F0394D3}"/>
              </a:ext>
            </a:extLst>
          </p:cNvPr>
          <p:cNvSpPr txBox="1"/>
          <p:nvPr/>
        </p:nvSpPr>
        <p:spPr>
          <a:xfrm>
            <a:off x="546124" y="1710066"/>
            <a:ext cx="1298699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계약일자를 기준으로 은행 기준 금리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피처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데이터 출처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한국은행 기준금리 추이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464;g2b2fea29d48_0_100">
            <a:extLst>
              <a:ext uri="{FF2B5EF4-FFF2-40B4-BE49-F238E27FC236}">
                <a16:creationId xmlns:a16="http://schemas.microsoft.com/office/drawing/2014/main" id="{4EAA5AC2-A357-7796-C4E5-F3017E5A86E2}"/>
              </a:ext>
            </a:extLst>
          </p:cNvPr>
          <p:cNvSpPr txBox="1"/>
          <p:nvPr/>
        </p:nvSpPr>
        <p:spPr>
          <a:xfrm>
            <a:off x="546125" y="6749950"/>
            <a:ext cx="1224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7.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강남여부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피처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2b2fea29d48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2b2fea29d48_1_37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g2b2fea29d48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2b2fea29d48_1_37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g2b2fea29d48_1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511" y="2354734"/>
            <a:ext cx="7837300" cy="19623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3;g2b2fea29d48_0_115">
            <a:extLst>
              <a:ext uri="{FF2B5EF4-FFF2-40B4-BE49-F238E27FC236}">
                <a16:creationId xmlns:a16="http://schemas.microsoft.com/office/drawing/2014/main" id="{8AE93123-A12B-C764-EFBE-5EFEB1C5C6C7}"/>
              </a:ext>
            </a:extLst>
          </p:cNvPr>
          <p:cNvSpPr txBox="1"/>
          <p:nvPr/>
        </p:nvSpPr>
        <p:spPr>
          <a:xfrm>
            <a:off x="546124" y="1710066"/>
            <a:ext cx="1298699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8. </a:t>
            </a:r>
            <a:r>
              <a:rPr lang="ko-KR" alt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계약년월을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계약년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계약월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로 분리</a:t>
            </a:r>
          </a:p>
        </p:txBody>
      </p:sp>
      <p:sp>
        <p:nvSpPr>
          <p:cNvPr id="4" name="Google Shape;464;g2b2fea29d48_0_100">
            <a:extLst>
              <a:ext uri="{FF2B5EF4-FFF2-40B4-BE49-F238E27FC236}">
                <a16:creationId xmlns:a16="http://schemas.microsoft.com/office/drawing/2014/main" id="{C0AF8B20-B4BA-DC21-35FE-91271BD59B03}"/>
              </a:ext>
            </a:extLst>
          </p:cNvPr>
          <p:cNvSpPr txBox="1"/>
          <p:nvPr/>
        </p:nvSpPr>
        <p:spPr>
          <a:xfrm>
            <a:off x="546124" y="4687783"/>
            <a:ext cx="1298699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9.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역세권 피처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lang="en-US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-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지하철 승강장과의 거리가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500m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이하 이면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1,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지하철 승강장과의 거리가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500m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초과하면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0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515;g2b2fea29d48_1_20">
            <a:extLst>
              <a:ext uri="{FF2B5EF4-FFF2-40B4-BE49-F238E27FC236}">
                <a16:creationId xmlns:a16="http://schemas.microsoft.com/office/drawing/2014/main" id="{7A330DE3-7CEE-1D6A-2F0A-319BD557D69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4511" y="5724082"/>
            <a:ext cx="5897975" cy="420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g2b2fea29d48_1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2b2fea29d48_1_2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g2b2fea29d48_1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2b2fea29d48_1_20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g2b2fea29d48_1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90" y="2749940"/>
            <a:ext cx="6924675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3;g2b2fea29d48_0_115">
            <a:extLst>
              <a:ext uri="{FF2B5EF4-FFF2-40B4-BE49-F238E27FC236}">
                <a16:creationId xmlns:a16="http://schemas.microsoft.com/office/drawing/2014/main" id="{841B47D4-CEC1-FACC-6FDC-6F44CBF5C64A}"/>
              </a:ext>
            </a:extLst>
          </p:cNvPr>
          <p:cNvSpPr txBox="1"/>
          <p:nvPr/>
        </p:nvSpPr>
        <p:spPr>
          <a:xfrm>
            <a:off x="546114" y="1710000"/>
            <a:ext cx="12986996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10. Target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값 변경</a:t>
            </a:r>
            <a:endParaRPr lang="en-US" altLang="ko-K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1) 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target을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도로명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group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으로 묶어서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평균처리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ko-KR" alt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엄효범님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idea)</a:t>
            </a:r>
          </a:p>
          <a:p>
            <a:endParaRPr lang="en-US" altLang="ko-K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altLang="ko-K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altLang="ko-K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altLang="ko-K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altLang="ko-K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2) </a:t>
            </a:r>
            <a:r>
              <a:rPr lang="en-US" altLang="ko-KR" sz="2400" dirty="0" err="1">
                <a:solidFill>
                  <a:schemeClr val="lt1"/>
                </a:solidFill>
              </a:rPr>
              <a:t>전용면적을</a:t>
            </a:r>
            <a:r>
              <a:rPr lang="en-US" altLang="ko-KR" sz="2400" dirty="0">
                <a:solidFill>
                  <a:schemeClr val="lt1"/>
                </a:solidFill>
              </a:rPr>
              <a:t> 5</a:t>
            </a:r>
            <a:r>
              <a:rPr lang="ko-KR" altLang="en-US" sz="2400" dirty="0">
                <a:solidFill>
                  <a:schemeClr val="lt1"/>
                </a:solidFill>
              </a:rPr>
              <a:t>개의 유형으로 구분한 후</a:t>
            </a:r>
            <a:r>
              <a:rPr lang="en-US" altLang="ko-KR" sz="2400" dirty="0">
                <a:solidFill>
                  <a:schemeClr val="lt1"/>
                </a:solidFill>
              </a:rPr>
              <a:t> </a:t>
            </a:r>
            <a:r>
              <a:rPr lang="ko-KR" altLang="en-US" sz="2400" dirty="0">
                <a:solidFill>
                  <a:schemeClr val="lt1"/>
                </a:solidFill>
              </a:rPr>
              <a:t>이를 </a:t>
            </a:r>
            <a:r>
              <a:rPr lang="en-US" altLang="ko-KR" sz="2400" dirty="0">
                <a:solidFill>
                  <a:schemeClr val="lt1"/>
                </a:solidFill>
              </a:rPr>
              <a:t>group</a:t>
            </a:r>
            <a:r>
              <a:rPr lang="ko-KR" altLang="en-US" sz="2400" dirty="0">
                <a:solidFill>
                  <a:schemeClr val="lt1"/>
                </a:solidFill>
              </a:rPr>
              <a:t>으로 묶어서 평균처리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엄효범님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idea)</a:t>
            </a:r>
            <a:endParaRPr lang="ko-KR" altLang="en-US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528;g2b2fea29d48_4_32">
            <a:extLst>
              <a:ext uri="{FF2B5EF4-FFF2-40B4-BE49-F238E27FC236}">
                <a16:creationId xmlns:a16="http://schemas.microsoft.com/office/drawing/2014/main" id="{0585632D-80C1-3727-EF86-DEB035845BD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1325" y="5015250"/>
            <a:ext cx="5592228" cy="3232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29;g2b2fea29d48_4_32">
            <a:extLst>
              <a:ext uri="{FF2B5EF4-FFF2-40B4-BE49-F238E27FC236}">
                <a16:creationId xmlns:a16="http://schemas.microsoft.com/office/drawing/2014/main" id="{C915E347-88C7-54EB-B435-7EA166F00CC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5710" y="8737318"/>
            <a:ext cx="7104034" cy="461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30;g2b2fea29d48_4_32">
            <a:extLst>
              <a:ext uri="{FF2B5EF4-FFF2-40B4-BE49-F238E27FC236}">
                <a16:creationId xmlns:a16="http://schemas.microsoft.com/office/drawing/2014/main" id="{0C0DA2A7-73C3-2D3C-3895-38375C5B66E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9806" y="8361600"/>
            <a:ext cx="8535141" cy="319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2b2fea29d48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2b2fea29d48_1_37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g2b2fea29d48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2b2fea29d48_1_37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73;g2b2fea29d48_0_115">
            <a:extLst>
              <a:ext uri="{FF2B5EF4-FFF2-40B4-BE49-F238E27FC236}">
                <a16:creationId xmlns:a16="http://schemas.microsoft.com/office/drawing/2014/main" id="{8AE93123-A12B-C764-EFBE-5EFEB1C5C6C7}"/>
              </a:ext>
            </a:extLst>
          </p:cNvPr>
          <p:cNvSpPr txBox="1"/>
          <p:nvPr/>
        </p:nvSpPr>
        <p:spPr>
          <a:xfrm>
            <a:off x="546124" y="1710000"/>
            <a:ext cx="12986996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11.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신축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재건축 피처 생성</a:t>
            </a:r>
            <a:endParaRPr lang="en-US" altLang="ko-K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- </a:t>
            </a:r>
            <a:r>
              <a:rPr lang="ko-KR" alt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건축년도가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2009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년 이후이면 신축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1990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년 이전이면 재건축</a:t>
            </a:r>
          </a:p>
        </p:txBody>
      </p:sp>
      <p:sp>
        <p:nvSpPr>
          <p:cNvPr id="4" name="Google Shape;464;g2b2fea29d48_0_100">
            <a:extLst>
              <a:ext uri="{FF2B5EF4-FFF2-40B4-BE49-F238E27FC236}">
                <a16:creationId xmlns:a16="http://schemas.microsoft.com/office/drawing/2014/main" id="{C0AF8B20-B4BA-DC21-35FE-91271BD59B03}"/>
              </a:ext>
            </a:extLst>
          </p:cNvPr>
          <p:cNvSpPr txBox="1"/>
          <p:nvPr/>
        </p:nvSpPr>
        <p:spPr>
          <a:xfrm>
            <a:off x="546124" y="3598431"/>
            <a:ext cx="1298699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12.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브랜드 피처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lang="en-US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-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아파트가 유명 브랜드이면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1,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아니면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4EA5A5-BBF3-A1F2-16A4-10508B16A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11" y="2696363"/>
            <a:ext cx="6734175" cy="523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0934AC-A1DC-28E1-E335-8BD926FA5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232" y="4521730"/>
            <a:ext cx="7315200" cy="504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1DD74C-FDC0-EE17-92AB-EFB3D536F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32" y="5102129"/>
            <a:ext cx="8724900" cy="1695450"/>
          </a:xfrm>
          <a:prstGeom prst="rect">
            <a:avLst/>
          </a:prstGeom>
        </p:spPr>
      </p:pic>
      <p:sp>
        <p:nvSpPr>
          <p:cNvPr id="11" name="Google Shape;464;g2b2fea29d48_0_100">
            <a:extLst>
              <a:ext uri="{FF2B5EF4-FFF2-40B4-BE49-F238E27FC236}">
                <a16:creationId xmlns:a16="http://schemas.microsoft.com/office/drawing/2014/main" id="{A976BEC9-81F3-3A43-06C5-9A2CE9C337A8}"/>
              </a:ext>
            </a:extLst>
          </p:cNvPr>
          <p:cNvSpPr txBox="1"/>
          <p:nvPr/>
        </p:nvSpPr>
        <p:spPr>
          <a:xfrm>
            <a:off x="541208" y="7248973"/>
            <a:ext cx="1298699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13.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건물연수 피처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730ED3-81AE-E9FF-0EBD-ACAFBB6B6B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232" y="7922072"/>
            <a:ext cx="69151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20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2b2fea29d48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2" y="5692714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2b2fea29d48_1_37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g2b2fea29d48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2b2fea29d48_1_37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73;g2b2fea29d48_0_115">
            <a:extLst>
              <a:ext uri="{FF2B5EF4-FFF2-40B4-BE49-F238E27FC236}">
                <a16:creationId xmlns:a16="http://schemas.microsoft.com/office/drawing/2014/main" id="{8AE93123-A12B-C764-EFBE-5EFEB1C5C6C7}"/>
              </a:ext>
            </a:extLst>
          </p:cNvPr>
          <p:cNvSpPr txBox="1"/>
          <p:nvPr/>
        </p:nvSpPr>
        <p:spPr>
          <a:xfrm>
            <a:off x="546124" y="1710000"/>
            <a:ext cx="12986996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14.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year_avg_price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year_max_price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/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price_ratio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피처 생성</a:t>
            </a:r>
            <a:endParaRPr lang="en-US" altLang="ko-K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-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아파트명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전용면적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year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그룹의 평균 값과 최대값</a:t>
            </a:r>
            <a:endParaRPr lang="en-US" altLang="ko-K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- (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최대값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평균값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/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최대값으로 비율 계산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4A040F-F361-7A29-5C8A-C4DA123CA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014" y="3072551"/>
            <a:ext cx="10134600" cy="581025"/>
          </a:xfrm>
          <a:prstGeom prst="rect">
            <a:avLst/>
          </a:prstGeom>
        </p:spPr>
      </p:pic>
      <p:sp>
        <p:nvSpPr>
          <p:cNvPr id="7" name="Google Shape;464;g2b2fea29d48_0_100">
            <a:extLst>
              <a:ext uri="{FF2B5EF4-FFF2-40B4-BE49-F238E27FC236}">
                <a16:creationId xmlns:a16="http://schemas.microsoft.com/office/drawing/2014/main" id="{95E4FF2D-5B37-D1EC-DFB5-66A8C4932540}"/>
              </a:ext>
            </a:extLst>
          </p:cNvPr>
          <p:cNvSpPr txBox="1"/>
          <p:nvPr/>
        </p:nvSpPr>
        <p:spPr>
          <a:xfrm>
            <a:off x="546124" y="4118799"/>
            <a:ext cx="1298699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15.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전년지가 피처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lang="en-US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70CAC85-B3AD-7E52-7592-3DAC88BE7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014" y="4732262"/>
            <a:ext cx="8248650" cy="800100"/>
          </a:xfrm>
          <a:prstGeom prst="rect">
            <a:avLst/>
          </a:prstGeom>
        </p:spPr>
      </p:pic>
      <p:sp>
        <p:nvSpPr>
          <p:cNvPr id="3" name="Google Shape;464;g2b2fea29d48_0_100">
            <a:extLst>
              <a:ext uri="{FF2B5EF4-FFF2-40B4-BE49-F238E27FC236}">
                <a16:creationId xmlns:a16="http://schemas.microsoft.com/office/drawing/2014/main" id="{37AA9FDE-DA69-1F28-A506-239760936804}"/>
              </a:ext>
            </a:extLst>
          </p:cNvPr>
          <p:cNvSpPr txBox="1"/>
          <p:nvPr/>
        </p:nvSpPr>
        <p:spPr>
          <a:xfrm>
            <a:off x="541208" y="5982030"/>
            <a:ext cx="1298699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16. </a:t>
            </a:r>
            <a:r>
              <a:rPr lang="ko-KR" alt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청소비관리형태통합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피처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4A9091-69F3-4DEB-3CCD-E59C7CE25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14" y="6632991"/>
            <a:ext cx="66770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887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2b2fea29d48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3" y="5692714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2b2fea29d48_1_37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g2b2fea29d48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2b2fea29d48_1_37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73;g2b2fea29d48_0_115">
            <a:extLst>
              <a:ext uri="{FF2B5EF4-FFF2-40B4-BE49-F238E27FC236}">
                <a16:creationId xmlns:a16="http://schemas.microsoft.com/office/drawing/2014/main" id="{8AE93123-A12B-C764-EFBE-5EFEB1C5C6C7}"/>
              </a:ext>
            </a:extLst>
          </p:cNvPr>
          <p:cNvSpPr txBox="1"/>
          <p:nvPr/>
        </p:nvSpPr>
        <p:spPr>
          <a:xfrm>
            <a:off x="546124" y="1710000"/>
            <a:ext cx="1298699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17.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고층여부 피처 생성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225F69-3B81-25F3-127C-D39A2D2B7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07" y="2346253"/>
            <a:ext cx="50863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650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g2b2fea29d48_1_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2b2fea29d48_1_5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g2b2fea29d48_1_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2b2fea29d48_1_51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Select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g2b2fea29d48_1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2528" y="2369847"/>
            <a:ext cx="12973888" cy="72925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C8146E-6F7E-8A52-3C4A-9312747FC411}"/>
              </a:ext>
            </a:extLst>
          </p:cNvPr>
          <p:cNvSpPr txBox="1"/>
          <p:nvPr/>
        </p:nvSpPr>
        <p:spPr>
          <a:xfrm>
            <a:off x="546114" y="1710000"/>
            <a:ext cx="16522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rgbClr val="FFFFFF"/>
                </a:solidFill>
              </a:rPr>
              <a:t>XGBRegressor</a:t>
            </a:r>
            <a:r>
              <a:rPr lang="en-US" altLang="ko-KR" sz="2400" dirty="0">
                <a:solidFill>
                  <a:srgbClr val="FFFFFF"/>
                </a:solidFill>
              </a:rPr>
              <a:t>().</a:t>
            </a:r>
            <a:r>
              <a:rPr lang="en-US" altLang="ko-KR" sz="2400" dirty="0" err="1">
                <a:solidFill>
                  <a:srgbClr val="FFFFFF"/>
                </a:solidFill>
              </a:rPr>
              <a:t>feature_importances</a:t>
            </a:r>
            <a:r>
              <a:rPr lang="en-US" altLang="ko-KR" sz="2400" dirty="0">
                <a:solidFill>
                  <a:srgbClr val="FFFFFF"/>
                </a:solidFill>
              </a:rPr>
              <a:t>_, </a:t>
            </a:r>
            <a:r>
              <a:rPr lang="en-US" altLang="ko-KR" sz="2400" dirty="0" err="1">
                <a:solidFill>
                  <a:srgbClr val="FFFFFF"/>
                </a:solidFill>
              </a:rPr>
              <a:t>InterpretML</a:t>
            </a:r>
            <a:r>
              <a:rPr lang="ko-KR" altLang="en-US" sz="2400" dirty="0">
                <a:solidFill>
                  <a:srgbClr val="FFFFFF"/>
                </a:solidFill>
              </a:rPr>
              <a:t>의 그래프를 통해 ‘전용면적’</a:t>
            </a:r>
            <a:r>
              <a:rPr lang="en-US" altLang="ko-KR" sz="2400" dirty="0">
                <a:solidFill>
                  <a:srgbClr val="FFFFFF"/>
                </a:solidFill>
              </a:rPr>
              <a:t>, ‘</a:t>
            </a:r>
            <a:r>
              <a:rPr lang="ko-KR" altLang="en-US" sz="2400" dirty="0">
                <a:solidFill>
                  <a:srgbClr val="FFFFFF"/>
                </a:solidFill>
              </a:rPr>
              <a:t>강남여부’</a:t>
            </a:r>
            <a:r>
              <a:rPr lang="en-US" altLang="ko-KR" sz="2400" dirty="0">
                <a:solidFill>
                  <a:srgbClr val="FFFFFF"/>
                </a:solidFill>
              </a:rPr>
              <a:t>, ‘</a:t>
            </a:r>
            <a:r>
              <a:rPr lang="ko-KR" altLang="en-US" sz="2400" dirty="0" err="1">
                <a:solidFill>
                  <a:srgbClr val="FFFFFF"/>
                </a:solidFill>
              </a:rPr>
              <a:t>건축년도</a:t>
            </a:r>
            <a:r>
              <a:rPr lang="ko-KR" altLang="en-US" sz="2400" dirty="0">
                <a:solidFill>
                  <a:srgbClr val="FFFFFF"/>
                </a:solidFill>
              </a:rPr>
              <a:t>’</a:t>
            </a:r>
            <a:r>
              <a:rPr lang="en-US" altLang="ko-KR" sz="2400" dirty="0">
                <a:solidFill>
                  <a:srgbClr val="FFFFFF"/>
                </a:solidFill>
              </a:rPr>
              <a:t>, ‘</a:t>
            </a:r>
            <a:r>
              <a:rPr lang="ko-KR" altLang="en-US" sz="2400" dirty="0">
                <a:solidFill>
                  <a:srgbClr val="FFFFFF"/>
                </a:solidFill>
              </a:rPr>
              <a:t>주소’ 선택</a:t>
            </a:r>
            <a:endParaRPr lang="ko-KR" alt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g2b2fea29d48_1_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2b2fea29d48_1_5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g2b2fea29d48_1_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2b2fea29d48_1_51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Select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C8146E-6F7E-8A52-3C4A-9312747FC411}"/>
              </a:ext>
            </a:extLst>
          </p:cNvPr>
          <p:cNvSpPr txBox="1"/>
          <p:nvPr/>
        </p:nvSpPr>
        <p:spPr>
          <a:xfrm>
            <a:off x="546114" y="1710000"/>
            <a:ext cx="16522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rgbClr val="FFFFFF"/>
                </a:solidFill>
              </a:rPr>
              <a:t>LGBMRegressor</a:t>
            </a:r>
            <a:r>
              <a:rPr lang="en-US" altLang="ko-KR" sz="2400" dirty="0">
                <a:solidFill>
                  <a:srgbClr val="FFFFFF"/>
                </a:solidFill>
              </a:rPr>
              <a:t>().</a:t>
            </a:r>
            <a:r>
              <a:rPr lang="en-US" altLang="ko-KR" sz="2400" dirty="0" err="1">
                <a:solidFill>
                  <a:srgbClr val="FFFFFF"/>
                </a:solidFill>
              </a:rPr>
              <a:t>feature_importances</a:t>
            </a:r>
            <a:r>
              <a:rPr lang="en-US" altLang="ko-KR" sz="2400" dirty="0">
                <a:solidFill>
                  <a:srgbClr val="FFFFFF"/>
                </a:solidFill>
              </a:rPr>
              <a:t>_</a:t>
            </a:r>
            <a:r>
              <a:rPr lang="ko-KR" altLang="en-US" sz="2400" dirty="0">
                <a:solidFill>
                  <a:srgbClr val="FFFFFF"/>
                </a:solidFill>
              </a:rPr>
              <a:t>의 그래프를 통해 ‘</a:t>
            </a:r>
            <a:r>
              <a:rPr lang="en-US" altLang="ko-KR" sz="2400" dirty="0" err="1">
                <a:solidFill>
                  <a:srgbClr val="FFFFFF"/>
                </a:solidFill>
              </a:rPr>
              <a:t>year_max_price</a:t>
            </a:r>
            <a:r>
              <a:rPr lang="en-US" altLang="ko-KR" sz="2400" dirty="0">
                <a:solidFill>
                  <a:srgbClr val="FFFFFF"/>
                </a:solidFill>
              </a:rPr>
              <a:t>, </a:t>
            </a:r>
            <a:r>
              <a:rPr lang="en-US" altLang="ko-KR" sz="2400" dirty="0" err="1">
                <a:solidFill>
                  <a:srgbClr val="FFFFFF"/>
                </a:solidFill>
              </a:rPr>
              <a:t>price_ratio</a:t>
            </a:r>
            <a:r>
              <a:rPr lang="en-US" altLang="ko-KR" sz="2400" dirty="0">
                <a:solidFill>
                  <a:srgbClr val="FFFFFF"/>
                </a:solidFill>
              </a:rPr>
              <a:t>, </a:t>
            </a:r>
            <a:r>
              <a:rPr lang="ko-KR" altLang="en-US" sz="2400" dirty="0">
                <a:solidFill>
                  <a:srgbClr val="FFFFFF"/>
                </a:solidFill>
              </a:rPr>
              <a:t>전용면적</a:t>
            </a:r>
            <a:r>
              <a:rPr lang="en-US" altLang="ko-KR" sz="2400" dirty="0">
                <a:solidFill>
                  <a:srgbClr val="FFFFFF"/>
                </a:solidFill>
              </a:rPr>
              <a:t>, x, y, </a:t>
            </a:r>
            <a:r>
              <a:rPr lang="ko-KR" altLang="en-US" sz="2400" dirty="0">
                <a:solidFill>
                  <a:srgbClr val="FFFFFF"/>
                </a:solidFill>
              </a:rPr>
              <a:t>전년지가’ 선택</a:t>
            </a:r>
            <a:endParaRPr lang="ko-KR" alt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8356A2-C40A-30B1-7D6C-C4FC8C54B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552" y="2495107"/>
            <a:ext cx="9318879" cy="70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0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/>
        </p:nvSpPr>
        <p:spPr>
          <a:xfrm>
            <a:off x="546114" y="624631"/>
            <a:ext cx="217905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팀원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A521FFF-1627-B76A-CECD-B15DF206B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441595"/>
              </p:ext>
            </p:extLst>
          </p:nvPr>
        </p:nvGraphicFramePr>
        <p:xfrm>
          <a:off x="1230563" y="2246312"/>
          <a:ext cx="15828712" cy="6243984"/>
        </p:xfrm>
        <a:graphic>
          <a:graphicData uri="http://schemas.openxmlformats.org/drawingml/2006/table">
            <a:tbl>
              <a:tblPr firstRow="1" bandRow="1">
                <a:tableStyleId>{C001E482-3FC9-440D-B9A9-3F30DBAF2F64}</a:tableStyleId>
              </a:tblPr>
              <a:tblGrid>
                <a:gridCol w="1800872">
                  <a:extLst>
                    <a:ext uri="{9D8B030D-6E8A-4147-A177-3AD203B41FA5}">
                      <a16:colId xmlns:a16="http://schemas.microsoft.com/office/drawing/2014/main" val="486099343"/>
                    </a:ext>
                  </a:extLst>
                </a:gridCol>
                <a:gridCol w="2805568">
                  <a:extLst>
                    <a:ext uri="{9D8B030D-6E8A-4147-A177-3AD203B41FA5}">
                      <a16:colId xmlns:a16="http://schemas.microsoft.com/office/drawing/2014/main" val="4248020775"/>
                    </a:ext>
                  </a:extLst>
                </a:gridCol>
                <a:gridCol w="2805568">
                  <a:extLst>
                    <a:ext uri="{9D8B030D-6E8A-4147-A177-3AD203B41FA5}">
                      <a16:colId xmlns:a16="http://schemas.microsoft.com/office/drawing/2014/main" val="2509674957"/>
                    </a:ext>
                  </a:extLst>
                </a:gridCol>
                <a:gridCol w="2805568">
                  <a:extLst>
                    <a:ext uri="{9D8B030D-6E8A-4147-A177-3AD203B41FA5}">
                      <a16:colId xmlns:a16="http://schemas.microsoft.com/office/drawing/2014/main" val="1947692372"/>
                    </a:ext>
                  </a:extLst>
                </a:gridCol>
                <a:gridCol w="2805568">
                  <a:extLst>
                    <a:ext uri="{9D8B030D-6E8A-4147-A177-3AD203B41FA5}">
                      <a16:colId xmlns:a16="http://schemas.microsoft.com/office/drawing/2014/main" val="2429789613"/>
                    </a:ext>
                  </a:extLst>
                </a:gridCol>
                <a:gridCol w="2805568">
                  <a:extLst>
                    <a:ext uri="{9D8B030D-6E8A-4147-A177-3AD203B41FA5}">
                      <a16:colId xmlns:a16="http://schemas.microsoft.com/office/drawing/2014/main" val="1325271681"/>
                    </a:ext>
                  </a:extLst>
                </a:gridCol>
              </a:tblGrid>
              <a:tr h="882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</a:rPr>
                        <a:t>김소현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000" b="1" dirty="0" err="1">
                          <a:solidFill>
                            <a:schemeClr val="lt1"/>
                          </a:solidFill>
                        </a:rPr>
                        <a:t>권혁찬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김태한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문정의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이현진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847875"/>
                  </a:ext>
                </a:extLst>
              </a:tr>
              <a:tr h="882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역할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lt1"/>
                          </a:solidFill>
                        </a:rPr>
                        <a:t>조장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조원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조원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245198"/>
                  </a:ext>
                </a:extLst>
              </a:tr>
              <a:tr h="1560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전공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컴퓨터공학과 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석사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)</a:t>
                      </a:r>
                      <a:endParaRPr lang="ko-KR" altLang="en-US" sz="2000" dirty="0">
                        <a:solidFill>
                          <a:schemeClr val="lt1"/>
                        </a:solidFill>
                      </a:endParaRPr>
                    </a:p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선박기관시스템 공학과</a:t>
                      </a:r>
                    </a:p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응용통계학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인공지능 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석사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)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전자계산학과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산업경영공학과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41279"/>
                  </a:ext>
                </a:extLst>
              </a:tr>
              <a:tr h="2918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관심사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Computer Vision,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NLP,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최적화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,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경량화</a:t>
                      </a:r>
                    </a:p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기계 시스템 고장진단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시계열 예측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,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LLM,</a:t>
                      </a:r>
                      <a:endParaRPr lang="ko-KR" altLang="en-US" sz="2000" dirty="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dirty="0" err="1">
                          <a:solidFill>
                            <a:schemeClr val="lt1"/>
                          </a:solidFill>
                        </a:rPr>
                        <a:t>MLops</a:t>
                      </a:r>
                      <a:endParaRPr lang="ko-KR" altLang="en-US" sz="2000" dirty="0">
                        <a:solidFill>
                          <a:schemeClr val="lt1"/>
                        </a:solidFill>
                      </a:endParaRPr>
                    </a:p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Computer Vision,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NLP,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추천 시스템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OTT,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문화산업</a:t>
                      </a:r>
                      <a:endParaRPr lang="en-US" altLang="ko-KR" sz="2000" dirty="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책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웹툰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영화 등등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), 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쇼핑 등</a:t>
                      </a:r>
                    </a:p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ML, </a:t>
                      </a:r>
                    </a:p>
                    <a:p>
                      <a:pPr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강화학습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데이터 분석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,</a:t>
                      </a:r>
                      <a:endParaRPr lang="ko-KR" altLang="en-US" sz="2000" dirty="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LLM,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NLP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173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5" name="Google Shape;555;p21"/>
          <p:cNvGrpSpPr/>
          <p:nvPr/>
        </p:nvGrpSpPr>
        <p:grpSpPr>
          <a:xfrm>
            <a:off x="3843286" y="4081210"/>
            <a:ext cx="10599144" cy="2060510"/>
            <a:chOff x="3843286" y="4081210"/>
            <a:chExt cx="10599144" cy="2060510"/>
          </a:xfrm>
        </p:grpSpPr>
        <p:grpSp>
          <p:nvGrpSpPr>
            <p:cNvPr id="556" name="Google Shape;556;p21"/>
            <p:cNvGrpSpPr/>
            <p:nvPr/>
          </p:nvGrpSpPr>
          <p:grpSpPr>
            <a:xfrm>
              <a:off x="8386174" y="4081210"/>
              <a:ext cx="1513366" cy="793899"/>
              <a:chOff x="8386174" y="4081210"/>
              <a:chExt cx="1513366" cy="793899"/>
            </a:xfrm>
          </p:grpSpPr>
          <p:pic>
            <p:nvPicPr>
              <p:cNvPr id="557" name="Google Shape;557;p2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8" name="Google Shape;558;p21"/>
              <p:cNvSpPr txBox="1"/>
              <p:nvPr/>
            </p:nvSpPr>
            <p:spPr>
              <a:xfrm>
                <a:off x="8706556" y="4193714"/>
                <a:ext cx="872609" cy="5764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9" name="Google Shape;559;p21"/>
            <p:cNvSpPr txBox="1"/>
            <p:nvPr/>
          </p:nvSpPr>
          <p:spPr>
            <a:xfrm>
              <a:off x="3843286" y="5078286"/>
              <a:ext cx="10599144" cy="10634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4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Modeling</a:t>
              </a:r>
              <a:endParaRPr sz="6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0" name="Google Shape;560;p21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2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7" name="Google Shape;56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22"/>
          <p:cNvSpPr txBox="1"/>
          <p:nvPr/>
        </p:nvSpPr>
        <p:spPr>
          <a:xfrm>
            <a:off x="546114" y="624631"/>
            <a:ext cx="21790380" cy="54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Select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E407983-4927-A3E6-09FD-30D20C238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749994"/>
              </p:ext>
            </p:extLst>
          </p:nvPr>
        </p:nvGraphicFramePr>
        <p:xfrm>
          <a:off x="954000" y="1710000"/>
          <a:ext cx="16629888" cy="7931172"/>
        </p:xfrm>
        <a:graphic>
          <a:graphicData uri="http://schemas.openxmlformats.org/drawingml/2006/table">
            <a:tbl>
              <a:tblPr firstRow="1" bandRow="1">
                <a:tableStyleId>{C001E482-3FC9-440D-B9A9-3F30DBAF2F64}</a:tableStyleId>
              </a:tblPr>
              <a:tblGrid>
                <a:gridCol w="1472208">
                  <a:extLst>
                    <a:ext uri="{9D8B030D-6E8A-4147-A177-3AD203B41FA5}">
                      <a16:colId xmlns:a16="http://schemas.microsoft.com/office/drawing/2014/main" val="4040570645"/>
                    </a:ext>
                  </a:extLst>
                </a:gridCol>
                <a:gridCol w="2304288">
                  <a:extLst>
                    <a:ext uri="{9D8B030D-6E8A-4147-A177-3AD203B41FA5}">
                      <a16:colId xmlns:a16="http://schemas.microsoft.com/office/drawing/2014/main" val="2730788402"/>
                    </a:ext>
                  </a:extLst>
                </a:gridCol>
                <a:gridCol w="9936480">
                  <a:extLst>
                    <a:ext uri="{9D8B030D-6E8A-4147-A177-3AD203B41FA5}">
                      <a16:colId xmlns:a16="http://schemas.microsoft.com/office/drawing/2014/main" val="3237348843"/>
                    </a:ext>
                  </a:extLst>
                </a:gridCol>
                <a:gridCol w="2916912">
                  <a:extLst>
                    <a:ext uri="{9D8B030D-6E8A-4147-A177-3AD203B41FA5}">
                      <a16:colId xmlns:a16="http://schemas.microsoft.com/office/drawing/2014/main" val="3766737209"/>
                    </a:ext>
                  </a:extLst>
                </a:gridCol>
              </a:tblGrid>
              <a:tr h="369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사용모델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적용 결과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840282"/>
                  </a:ext>
                </a:extLst>
              </a:tr>
              <a:tr h="7956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김소연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Light GBM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Hyper parameter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를 튜닝보다 </a:t>
                      </a: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feature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를 선택하는 것이 더 많은 성능향상을 이끌어낼 것으로 기대하여 </a:t>
                      </a: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default 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값들로 수행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088925"/>
                  </a:ext>
                </a:extLst>
              </a:tr>
              <a:tr h="7956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LSTM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latinLnBrk="1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건물의 신축 여부</a:t>
                      </a: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전체적으로 시간이 지나며 우리나라의 집값이 상승한 추세였기에 시계열 모델인 </a:t>
                      </a: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LSTM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으로도 실험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계약년</a:t>
                      </a: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계약월을 기준으로 데이터 정렬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45126"/>
                  </a:ext>
                </a:extLst>
              </a:tr>
              <a:tr h="795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bg1"/>
                          </a:solidFill>
                        </a:rPr>
                        <a:t>권혁찬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Light GBM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ko-KR" altLang="en-US" sz="2000" dirty="0">
                        <a:solidFill>
                          <a:schemeClr val="l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04674"/>
                  </a:ext>
                </a:extLst>
              </a:tr>
              <a:tr h="15046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김태한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2000" dirty="0" err="1">
                          <a:solidFill>
                            <a:srgbClr val="FFFFFF"/>
                          </a:solidFill>
                        </a:rPr>
                        <a:t>XGBoost</a:t>
                      </a:r>
                      <a:endParaRPr kumimoji="0" lang="ko-KR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4013" marR="0" lvl="0" indent="-3540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2000" dirty="0">
                          <a:solidFill>
                            <a:srgbClr val="FFFFFF"/>
                          </a:solidFill>
                        </a:rPr>
                        <a:t>'n_estimators’,'</a:t>
                      </a:r>
                      <a:r>
                        <a:rPr lang="en-US" altLang="ko-KR" sz="2000" dirty="0" err="1">
                          <a:solidFill>
                            <a:srgbClr val="FFFFFF"/>
                          </a:solidFill>
                        </a:rPr>
                        <a:t>max_depth</a:t>
                      </a:r>
                      <a:r>
                        <a:rPr lang="en-US" altLang="ko-KR" sz="2000" dirty="0">
                          <a:solidFill>
                            <a:srgbClr val="FFFFFF"/>
                          </a:solidFill>
                        </a:rPr>
                        <a:t>', '</a:t>
                      </a:r>
                      <a:r>
                        <a:rPr lang="en-US" altLang="ko-KR" sz="2000" dirty="0" err="1">
                          <a:solidFill>
                            <a:srgbClr val="FFFFFF"/>
                          </a:solidFill>
                        </a:rPr>
                        <a:t>colsample_bynode</a:t>
                      </a:r>
                      <a:r>
                        <a:rPr lang="en-US" altLang="ko-KR" sz="2000" dirty="0">
                          <a:solidFill>
                            <a:srgbClr val="FFFFFF"/>
                          </a:solidFill>
                        </a:rPr>
                        <a:t>', '</a:t>
                      </a:r>
                      <a:r>
                        <a:rPr lang="en-US" altLang="ko-KR" sz="2000" dirty="0" err="1">
                          <a:solidFill>
                            <a:srgbClr val="FFFFFF"/>
                          </a:solidFill>
                        </a:rPr>
                        <a:t>reg_lambda</a:t>
                      </a:r>
                      <a:r>
                        <a:rPr lang="en-US" altLang="ko-KR" sz="2000" dirty="0">
                          <a:solidFill>
                            <a:srgbClr val="FFFFFF"/>
                          </a:solidFill>
                        </a:rPr>
                        <a:t>', '</a:t>
                      </a:r>
                      <a:r>
                        <a:rPr lang="en-US" altLang="ko-KR" sz="2000" dirty="0" err="1">
                          <a:solidFill>
                            <a:srgbClr val="FFFFFF"/>
                          </a:solidFill>
                        </a:rPr>
                        <a:t>learning_rate</a:t>
                      </a:r>
                      <a:r>
                        <a:rPr lang="en-US" altLang="ko-KR" sz="2000" dirty="0">
                          <a:solidFill>
                            <a:srgbClr val="FFFFFF"/>
                          </a:solidFill>
                        </a:rPr>
                        <a:t>'</a:t>
                      </a:r>
                      <a:r>
                        <a:rPr lang="ko-KR" altLang="en-US" sz="2000" dirty="0">
                          <a:solidFill>
                            <a:srgbClr val="FFFFFF"/>
                          </a:solidFill>
                        </a:rPr>
                        <a:t>을 </a:t>
                      </a:r>
                      <a:r>
                        <a:rPr lang="en-US" altLang="ko-KR" sz="2000" dirty="0" err="1">
                          <a:solidFill>
                            <a:srgbClr val="FFFFFF"/>
                          </a:solidFill>
                        </a:rPr>
                        <a:t>Optuna</a:t>
                      </a:r>
                      <a:r>
                        <a:rPr lang="ko-KR" altLang="en-US" sz="2000" dirty="0">
                          <a:solidFill>
                            <a:srgbClr val="FFFFFF"/>
                          </a:solidFill>
                        </a:rPr>
                        <a:t>로 튜닝</a:t>
                      </a:r>
                      <a:r>
                        <a:rPr lang="en-US" altLang="ko-KR" sz="2000" dirty="0">
                          <a:solidFill>
                            <a:srgbClr val="FFFFFF"/>
                          </a:solidFill>
                        </a:rPr>
                        <a:t>. </a:t>
                      </a:r>
                      <a:endParaRPr lang="ko-KR" altLang="en-US" sz="2000" dirty="0">
                        <a:solidFill>
                          <a:srgbClr val="FFFFFF"/>
                        </a:solidFill>
                      </a:endParaRPr>
                    </a:p>
                    <a:p>
                      <a:pPr marL="354013" marR="0" lvl="0" indent="-3540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2000" dirty="0">
                          <a:solidFill>
                            <a:srgbClr val="FFFFFF"/>
                          </a:solidFill>
                        </a:rPr>
                        <a:t>가장 중요도가 높은 </a:t>
                      </a:r>
                      <a:r>
                        <a:rPr lang="en-US" altLang="ko-KR" sz="2000" dirty="0">
                          <a:solidFill>
                            <a:srgbClr val="FFFFFF"/>
                          </a:solidFill>
                        </a:rPr>
                        <a:t>hyperparameter</a:t>
                      </a:r>
                      <a:r>
                        <a:rPr lang="ko-KR" altLang="en-US" sz="2000" dirty="0">
                          <a:solidFill>
                            <a:srgbClr val="FFFFFF"/>
                          </a:solidFill>
                        </a:rPr>
                        <a:t>를 고정하고 다시 튜닝하는 방식으로 수행</a:t>
                      </a:r>
                      <a:r>
                        <a:rPr lang="en-US" altLang="ko-KR" sz="2000" dirty="0">
                          <a:solidFill>
                            <a:srgbClr val="FFFFFF"/>
                          </a:solidFill>
                        </a:rPr>
                        <a:t>. </a:t>
                      </a:r>
                      <a:endParaRPr lang="ko-KR" altLang="en-US" sz="2000" dirty="0">
                        <a:solidFill>
                          <a:srgbClr val="FFFFFF"/>
                        </a:solidFill>
                      </a:endParaRPr>
                    </a:p>
                    <a:p>
                      <a:pPr marL="354013" marR="0" lvl="0" indent="-3540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약 </a:t>
                      </a: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13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시간 가량의 시간이 소요되어 지나치게 오래 걸림</a:t>
                      </a: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. 1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회 수행 후 나머지 시도는 모두 </a:t>
                      </a: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LGBM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으로 수행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986061"/>
                  </a:ext>
                </a:extLst>
              </a:tr>
              <a:tr h="12207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Light GBM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데이터 수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(row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의 수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가 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만개가 넘고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, XGB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는 너무 오래 걸리기 때문에 모델을 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LGBM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으로 고정하고 실험들 수행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. </a:t>
                      </a:r>
                    </a:p>
                    <a:p>
                      <a:pPr marL="342900" indent="-342900" latinLnBrk="1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2000" dirty="0" err="1">
                          <a:solidFill>
                            <a:schemeClr val="bg1"/>
                          </a:solidFill>
                        </a:rPr>
                        <a:t>하이퍼파라미터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 튜닝 보다는 </a:t>
                      </a:r>
                      <a:r>
                        <a:rPr lang="ko-KR" altLang="en-US" sz="2000" dirty="0" err="1">
                          <a:solidFill>
                            <a:schemeClr val="bg1"/>
                          </a:solidFill>
                        </a:rPr>
                        <a:t>피쳐의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 선택이 중요하다고 생각해서 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LGBM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은 디폴트 </a:t>
                      </a:r>
                      <a:r>
                        <a:rPr lang="ko-KR" altLang="en-US" sz="2000" dirty="0" err="1">
                          <a:solidFill>
                            <a:schemeClr val="bg1"/>
                          </a:solidFill>
                        </a:rPr>
                        <a:t>하이퍼파라미터로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 수행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66365"/>
                  </a:ext>
                </a:extLst>
              </a:tr>
              <a:tr h="936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문정의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Light GBM</a:t>
                      </a:r>
                      <a:endParaRPr kumimoji="0" lang="ko-KR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Hyper parameter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를 튜닝을 하는 것보다 </a:t>
                      </a: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Feature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를 추가 </a:t>
                      </a: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삭제 </a:t>
                      </a: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보정 하는 부분에서 성능 향상이 나타남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176758"/>
                  </a:ext>
                </a:extLst>
              </a:tr>
              <a:tr h="795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이현진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Light GBM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2000" dirty="0" err="1">
                          <a:solidFill>
                            <a:srgbClr val="FFFFFF"/>
                          </a:solidFill>
                        </a:rPr>
                        <a:t>XGBoost</a:t>
                      </a:r>
                      <a:endParaRPr kumimoji="0" lang="ko-KR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4013" lvl="0" indent="-3540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데이터의 크기가 커 대부분의 모델링은 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LGBM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을 이용해서 시도함</a:t>
                      </a:r>
                    </a:p>
                    <a:p>
                      <a:pPr marL="354013" lvl="0" indent="-3540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다만 팀원의 대부분이 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LGBM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을 시도하여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추가적으로 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XGB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에서의 성능을 확인하기 위해 후반부에는 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XGB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를 이용한 모델링을 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57996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g2b29edfc6be_14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g2b29edfc6be_14_24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" name="Google Shape;614;g2b29edfc6be_14_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2b29edfc6be_14_24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Various Models with Trial and Error (</a:t>
            </a:r>
            <a:r>
              <a:rPr lang="en-US" sz="3000" dirty="0" err="1">
                <a:solidFill>
                  <a:srgbClr val="FFFFFF"/>
                </a:solidFill>
              </a:rPr>
              <a:t>김소현</a:t>
            </a:r>
            <a:r>
              <a:rPr lang="en-US" sz="3000" dirty="0">
                <a:solidFill>
                  <a:srgbClr val="FFFFFF"/>
                </a:solidFill>
              </a:rPr>
              <a:t>)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16" name="Google Shape;616;g2b29edfc6be_14_24"/>
          <p:cNvGraphicFramePr/>
          <p:nvPr>
            <p:extLst>
              <p:ext uri="{D42A27DB-BD31-4B8C-83A1-F6EECF244321}">
                <p14:modId xmlns:p14="http://schemas.microsoft.com/office/powerpoint/2010/main" val="163311635"/>
              </p:ext>
            </p:extLst>
          </p:nvPr>
        </p:nvGraphicFramePr>
        <p:xfrm>
          <a:off x="954000" y="1710000"/>
          <a:ext cx="16553712" cy="646605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10390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8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5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72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Feature Engineering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사용한</a:t>
                      </a: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모델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Public Score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9238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Baseline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전처리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적용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15층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이상이면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'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고층여부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' feature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추가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['k-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전화번호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', 'k-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팩스번호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', 'k-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건설사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(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시공사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)', 'k-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시행사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'] drop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LGBM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98966.4035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9238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Baseline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전처리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적용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15층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이상이면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'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고층여부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' feature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추가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['k-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전화번호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', 'k-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팩스번호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'] drop, 'k-135초과'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컬럼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추가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후 nan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값을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0으로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대체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98174.0075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6199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[k-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관리방식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경비비관리형태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k-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홈페이지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k-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전화번호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k-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팩스번호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단지소개기존clob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고용보험관리번호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] drop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기타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/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의무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/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임대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/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임의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=1/2/3/4 :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결측치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모두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기타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처리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청소비관리형태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: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위탁+직영은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2, 위탁or직영1,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기타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0으로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재그룹화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‘k-135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초과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’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컬럼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추가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후 nan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값을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0으로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대체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단지승인일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단지신청일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k수정일자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k사용검사일사용승인일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모두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연도와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월별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분리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층 :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지하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0~25, 26~33, 34~49, 50~67, 68~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그룹화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100575.2761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7826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hidden_size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= 64,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num_layers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= 2,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num_epochs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= 5, 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15층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이상이면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'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고층여부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' feature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추가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['k-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전화번호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', 'k-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팩스번호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'] drop, 'k-135초과'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컬럼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추가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후 nan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값을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0으로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대체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2000" b="1" i="0" u="none" strike="noStrike" cap="none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LSTM</a:t>
                      </a:r>
                      <a:endParaRPr lang="ko-KR" altLang="en-US" sz="2000" b="1" i="0" u="none" strike="noStrike" cap="none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138768.7871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8609529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b29edfc6be_14_38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g2b29edfc6be_14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2b29edfc6be_14_38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Various Models with Trial and Error (</a:t>
            </a:r>
            <a:r>
              <a:rPr lang="en-US" sz="3000" dirty="0" err="1">
                <a:solidFill>
                  <a:srgbClr val="FFFFFF"/>
                </a:solidFill>
              </a:rPr>
              <a:t>김소현</a:t>
            </a:r>
            <a:r>
              <a:rPr lang="en-US" sz="3000" dirty="0">
                <a:solidFill>
                  <a:srgbClr val="FFFFFF"/>
                </a:solidFill>
              </a:rPr>
              <a:t>)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629;g2b2fea29d48_5_15">
            <a:extLst>
              <a:ext uri="{FF2B5EF4-FFF2-40B4-BE49-F238E27FC236}">
                <a16:creationId xmlns:a16="http://schemas.microsoft.com/office/drawing/2014/main" id="{90B963F3-8076-91EE-158D-839C0C2100D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4" name="Google Shape;624;g2b29edfc6be_14_38"/>
          <p:cNvGraphicFramePr/>
          <p:nvPr>
            <p:extLst>
              <p:ext uri="{D42A27DB-BD31-4B8C-83A1-F6EECF244321}">
                <p14:modId xmlns:p14="http://schemas.microsoft.com/office/powerpoint/2010/main" val="1389309466"/>
              </p:ext>
            </p:extLst>
          </p:nvPr>
        </p:nvGraphicFramePr>
        <p:xfrm>
          <a:off x="954000" y="1710000"/>
          <a:ext cx="16553712" cy="490765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1039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5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Feature Engineering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사용한</a:t>
                      </a: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모델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Public Score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600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전용면적</a:t>
                      </a:r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좌표X</a:t>
                      </a:r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좌표Y</a:t>
                      </a:r>
                      <a:endParaRPr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층 </a:t>
                      </a:r>
                      <a:r>
                        <a:rPr lang="en-US" sz="20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데이터</a:t>
                      </a:r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추가</a:t>
                      </a:r>
                      <a:endParaRPr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LGBM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95047.1263</a:t>
                      </a:r>
                      <a:endParaRPr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전용면적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좌표X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좌표Y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층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데이터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추가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target값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대신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층별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전용면적으로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groupby한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price 값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사용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97707.1264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전용면적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좌표X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좌표Y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좌표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X,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좌표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Y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모두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채움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price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대신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기존의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target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그대로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학습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102827.8155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전용면적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좌표X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좌표Y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target값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대신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층별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전용면적으로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groupby한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price 값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사용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상대적으로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단순한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선형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모델로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시도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)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Linear Regression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100366.3601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g2b2fea29d48_5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g2b2fea29d48_5_15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1" name="Google Shape;631;g2b2fea29d48_5_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2b2fea29d48_5_15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Various Models with Trial and Error (</a:t>
            </a:r>
            <a:r>
              <a:rPr lang="en-US" sz="3000">
                <a:solidFill>
                  <a:srgbClr val="FFFFFF"/>
                </a:solidFill>
              </a:rPr>
              <a:t>권혁찬)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33" name="Google Shape;633;g2b2fea29d48_5_15"/>
          <p:cNvGraphicFramePr/>
          <p:nvPr>
            <p:extLst>
              <p:ext uri="{D42A27DB-BD31-4B8C-83A1-F6EECF244321}">
                <p14:modId xmlns:p14="http://schemas.microsoft.com/office/powerpoint/2010/main" val="498285679"/>
              </p:ext>
            </p:extLst>
          </p:nvPr>
        </p:nvGraphicFramePr>
        <p:xfrm>
          <a:off x="954000" y="1710000"/>
          <a:ext cx="16553711" cy="830614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8601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2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2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08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Feature Engineering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owner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사용한</a:t>
                      </a: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모델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Public Score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600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사용피처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: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전용면적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X좌표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target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대신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price를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y로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사용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엄효범님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LGBM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88k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Date : 2024.01.24 08:21:06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Condition : 2021년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이후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데이터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대상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Target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수정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- Target(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year_avg_price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)와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year_max_price가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15%이상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차이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날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경우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year_max_price의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90%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값을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year_avg_price에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할당함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Validation RMSE : 1102.4869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Best Score: 1215477.4247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문정의님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LGBM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89k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엄효범님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94k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코드활용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새로운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피처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: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GroupBy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(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전용면적,도로명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)로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target의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mean과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median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생성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학습에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사용한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컬럼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: '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전용면적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(㎡), '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도로명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', '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좌표X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', '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좌표Y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', '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target_mean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', '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target_median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' 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drop_duplicate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사용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단, keep='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last'옵션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적용</a:t>
                      </a:r>
                      <a:endParaRPr lang="en-US"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RMSE: 70803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000" b="1" i="0" u="none" strike="noStrike" cap="none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권혁찬</a:t>
                      </a:r>
                      <a:endParaRPr sz="2000" b="1" i="0" u="none" strike="noStrike" cap="none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LGBM</a:t>
                      </a:r>
                      <a:endParaRPr sz="2000" b="1" i="0" u="none" strike="noStrike" cap="none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90k</a:t>
                      </a:r>
                      <a:endParaRPr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2007년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전체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데이터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train에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사용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월별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아파트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면적에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따른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매매지수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사용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: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index_scale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학습에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사용한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컬럼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: '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전용면적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(㎡) // 5, '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도로명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', '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index_scale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'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drop_duplicate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사용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RMSE: 52709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권혁찬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LGBM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103k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2007년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전체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데이터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train에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사용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월별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아파트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면적에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따른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매매지수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사용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: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index_scale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train data : ratio(target /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index_scale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)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피처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생성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&amp; test data : ratio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보간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학습에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사용한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컬럼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: '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전용면적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(㎡), '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도로명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', '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동','구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',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index_scale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' , ratio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drop_duplicate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미적용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RMSE: 9305(2022.01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이후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데이터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)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권혁찬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LGBM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105k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g2b2fea29d48_5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2b2fea29d48_5_3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0" name="Google Shape;640;g2b2fea29d48_5_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g2b2fea29d48_5_31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Various Models with Trial and Error (</a:t>
            </a:r>
            <a:r>
              <a:rPr lang="en-US" sz="3000">
                <a:solidFill>
                  <a:srgbClr val="FFFFFF"/>
                </a:solidFill>
              </a:rPr>
              <a:t>권혁찬)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g2b2fea29d48_5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9290" y="2299586"/>
            <a:ext cx="7243484" cy="328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g2b2fea29d48_5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2714" y="6648699"/>
            <a:ext cx="7287301" cy="329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2b2fea29d48_5_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20297" y="2294901"/>
            <a:ext cx="7442980" cy="3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2b2fea29d48_5_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27550" y="6648699"/>
            <a:ext cx="7442975" cy="3291599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2b2fea29d48_5_31"/>
          <p:cNvSpPr txBox="1"/>
          <p:nvPr/>
        </p:nvSpPr>
        <p:spPr>
          <a:xfrm>
            <a:off x="1653777" y="1695631"/>
            <a:ext cx="217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ㅇ Public score 88k, 89k, 90k </a:t>
            </a:r>
            <a:r>
              <a:rPr lang="en-US" sz="2400" dirty="0" err="1">
                <a:solidFill>
                  <a:srgbClr val="FFFFFF"/>
                </a:solidFill>
              </a:rPr>
              <a:t>모델</a:t>
            </a:r>
            <a:r>
              <a:rPr lang="en-US" sz="2400" dirty="0">
                <a:solidFill>
                  <a:srgbClr val="FFFFFF"/>
                </a:solidFill>
              </a:rPr>
              <a:t> Test </a:t>
            </a:r>
            <a:r>
              <a:rPr lang="en-US" sz="2400" dirty="0" err="1">
                <a:solidFill>
                  <a:srgbClr val="FFFFFF"/>
                </a:solidFill>
              </a:rPr>
              <a:t>Prediction과</a:t>
            </a:r>
            <a:r>
              <a:rPr lang="en-US" sz="2400" dirty="0">
                <a:solidFill>
                  <a:srgbClr val="FFFFFF"/>
                </a:solidFill>
              </a:rPr>
              <a:t> Train Target </a:t>
            </a:r>
            <a:r>
              <a:rPr lang="en-US" sz="2400" dirty="0" err="1">
                <a:solidFill>
                  <a:srgbClr val="FFFFFF"/>
                </a:solidFill>
              </a:rPr>
              <a:t>데이터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분포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비교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예측 분포가 좁음</a:t>
            </a:r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  <a:endParaRPr sz="2400" b="1" dirty="0">
              <a:solidFill>
                <a:schemeClr val="accent6">
                  <a:lumMod val="20000"/>
                  <a:lumOff val="8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2b2fea29d48_5_31"/>
          <p:cNvSpPr txBox="1"/>
          <p:nvPr/>
        </p:nvSpPr>
        <p:spPr>
          <a:xfrm>
            <a:off x="1540252" y="6075981"/>
            <a:ext cx="217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ㅇ Public score 103k, 105k </a:t>
            </a:r>
            <a:r>
              <a:rPr lang="en-US" sz="2400" dirty="0" err="1">
                <a:solidFill>
                  <a:schemeClr val="lt1"/>
                </a:solidFill>
              </a:rPr>
              <a:t>모델</a:t>
            </a:r>
            <a:r>
              <a:rPr lang="en-US" sz="2400" dirty="0">
                <a:solidFill>
                  <a:schemeClr val="lt1"/>
                </a:solidFill>
              </a:rPr>
              <a:t> Test </a:t>
            </a:r>
            <a:r>
              <a:rPr lang="en-US" sz="2400" dirty="0" err="1">
                <a:solidFill>
                  <a:schemeClr val="lt1"/>
                </a:solidFill>
              </a:rPr>
              <a:t>Prediction과</a:t>
            </a:r>
            <a:r>
              <a:rPr lang="en-US" sz="2400" dirty="0">
                <a:solidFill>
                  <a:schemeClr val="lt1"/>
                </a:solidFill>
              </a:rPr>
              <a:t> Train Target </a:t>
            </a:r>
            <a:r>
              <a:rPr lang="en-US" sz="2400" dirty="0" err="1">
                <a:solidFill>
                  <a:schemeClr val="lt1"/>
                </a:solidFill>
              </a:rPr>
              <a:t>데이터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분포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비교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예측 분포가 넓음</a:t>
            </a:r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  <a:endParaRPr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1F93B1-D43F-B273-16FB-C7F5EFFD8A45}"/>
              </a:ext>
            </a:extLst>
          </p:cNvPr>
          <p:cNvSpPr/>
          <p:nvPr/>
        </p:nvSpPr>
        <p:spPr>
          <a:xfrm rot="5400000">
            <a:off x="7687186" y="4448495"/>
            <a:ext cx="546653" cy="105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75472F-93D5-765B-F0E1-ADF692DDD7F4}"/>
              </a:ext>
            </a:extLst>
          </p:cNvPr>
          <p:cNvSpPr/>
          <p:nvPr/>
        </p:nvSpPr>
        <p:spPr>
          <a:xfrm rot="5400000">
            <a:off x="7425012" y="8600825"/>
            <a:ext cx="1071000" cy="105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g2b2fea29d48_4_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g2b2fea29d48_4_82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3" name="Google Shape;663;g2b2fea29d48_4_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g2b2fea29d48_4_82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Various Models with Trial and Error (</a:t>
            </a:r>
            <a:r>
              <a:rPr lang="en-US" sz="3000" dirty="0" err="1">
                <a:solidFill>
                  <a:srgbClr val="FFFFFF"/>
                </a:solidFill>
              </a:rPr>
              <a:t>김태한</a:t>
            </a:r>
            <a:r>
              <a:rPr lang="en-US" sz="3000" dirty="0">
                <a:solidFill>
                  <a:srgbClr val="FFFFFF"/>
                </a:solidFill>
              </a:rPr>
              <a:t>)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65" name="Google Shape;665;g2b2fea29d48_4_82"/>
          <p:cNvGraphicFramePr/>
          <p:nvPr>
            <p:extLst>
              <p:ext uri="{D42A27DB-BD31-4B8C-83A1-F6EECF244321}">
                <p14:modId xmlns:p14="http://schemas.microsoft.com/office/powerpoint/2010/main" val="3939846357"/>
              </p:ext>
            </p:extLst>
          </p:nvPr>
        </p:nvGraphicFramePr>
        <p:xfrm>
          <a:off x="954000" y="1710000"/>
          <a:ext cx="16553712" cy="8168985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10384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4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Feature Engineering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사용한</a:t>
                      </a: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모델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Public Score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6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관련이 없어 보이는 변수 'k-전화번호', 'k-팩스번호', 'k-관리방식', 'k-수정일자', '고용보험관리번호', '시군구', '계약년월' 삭제 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결측치가 100만개 이상인 변수들 : ['해제사유발생일', '단지소개기존clob', 'k-135㎡초과', 'k-홈페이지', 'k-등록일자'] 삭제,  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평수에 따라서 소형, 중형, 대형으로 분류한 컬럼 추가 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평균면적 이상치 삭제 안함, 강남구 컬럼 추가 안함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나머지 전처리와 라벨 인코딩 등은 baseline과 동일 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Train, Val 8:2 Split. Valid RMSE: 7917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Random Forest</a:t>
                      </a:r>
                      <a:endParaRPr sz="17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117223.1650</a:t>
                      </a:r>
                      <a:endParaRPr sz="17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775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관련이 없어 보이는 변수 'k-전화번호', 'k-팩스번호', 'k-관리방식', 'k-수정일자', '고용보험관리번호', '시군구', '계약년월' 삭제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 결측치가 100만개 이상인 변수들 : ['해제사유발생일', '단지소개기존clob', 'k-135㎡초과', 'k-홈페이지', 'k-등록일자'] 삭제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평수에 따라서 소형, 중형, 대형으로 분류한 컬럼 추가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이상치 삭제 안함, 강남구 컬럼 추가 안함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나머지 전처리와 라벨 인코딩 등은 baseline과 동일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OOF Train RMSE:  2653.1172, OOF Val RMSE:  6762.8830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XGBoost</a:t>
                      </a:r>
                      <a:r>
                        <a:rPr lang="en-US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with 5-Fold</a:t>
                      </a:r>
                      <a:endParaRPr sz="17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Optuna</a:t>
                      </a:r>
                      <a:r>
                        <a:rPr lang="en-US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튜닝</a:t>
                      </a:r>
                      <a:endParaRPr sz="17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116961.4286</a:t>
                      </a:r>
                      <a:endParaRPr sz="17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66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엄효범님 코드 베이스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면적, X좌표, Y좌표, 계약년, 계약월, 해당 년의 평균가격, 해당 월의 평균가격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2020~2023년 데이터 사용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Val RMSE 21784.6934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LGBM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112001.1583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전용면적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층,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건설년도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계약년도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계약월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X, Y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좌표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연도별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평균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월별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평균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구별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평균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동별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평균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도로별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평균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적용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예정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데이터는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모두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2020년대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데이터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Train은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2020, 2021, 2022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데이터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Val은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2023년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데이터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개별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가격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예측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Train RMSE: 45188.4010, Val RMSE : 47689.8046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116057.0811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g2b2fea29d48_4_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2b2fea29d48_4_9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2" name="Google Shape;672;g2b2fea29d48_4_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2b2fea29d48_4_90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Various Models with Trial and Error (</a:t>
            </a:r>
            <a:r>
              <a:rPr lang="en-US" sz="3000" dirty="0" err="1">
                <a:solidFill>
                  <a:srgbClr val="FFFFFF"/>
                </a:solidFill>
              </a:rPr>
              <a:t>김태한</a:t>
            </a:r>
            <a:r>
              <a:rPr lang="en-US" sz="3000" dirty="0">
                <a:solidFill>
                  <a:srgbClr val="FFFFFF"/>
                </a:solidFill>
              </a:rPr>
              <a:t>)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74" name="Google Shape;674;g2b2fea29d48_4_90"/>
          <p:cNvGraphicFramePr/>
          <p:nvPr>
            <p:extLst>
              <p:ext uri="{D42A27DB-BD31-4B8C-83A1-F6EECF244321}">
                <p14:modId xmlns:p14="http://schemas.microsoft.com/office/powerpoint/2010/main" val="3728557382"/>
              </p:ext>
            </p:extLst>
          </p:nvPr>
        </p:nvGraphicFramePr>
        <p:xfrm>
          <a:off x="954000" y="1710000"/>
          <a:ext cx="16553712" cy="327672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10396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9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7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Feature Engineering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사용한</a:t>
                      </a: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모델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Public Score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6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전용면적, 층, 건설년도, 계약년도, 계약월, X, Y 좌표, 연도별 평균, 월별 평균, 구별 평균, 동별 평균, 도로별 평균 적용 예정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데이터는 모두 2020년대 데이터, Train은 2020, 2021, 2022 데이터, Val은 2023년 데이터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개별 가격 예측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Train RMSE: 45188.4010 Val RMSE : 47689.8046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700" b="1" i="0" u="none" strike="noStrike" cap="non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LGBM</a:t>
                      </a:r>
                      <a:endParaRPr sz="1700" b="1" i="0" u="none" strike="noStrike" cap="none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116057.0811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엄효범님의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groupby에서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면적의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카테고리를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변경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면적을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소형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,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중소형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,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중형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,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중대형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,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대형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,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초대형으로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나눠서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mean으로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target인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price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생성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년, 월, 일,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소수점만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반영한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x, y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좌표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,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면적을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이용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.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Train RMSE: 35518.5737, Val RMSE : 36488.0280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106043.4189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g2b2fea29d48_4_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2b2fea29d48_4_9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2" name="Google Shape;672;g2b2fea29d48_4_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2b2fea29d48_4_90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Various Models with Trial and Error (</a:t>
            </a:r>
            <a:r>
              <a:rPr lang="ko-KR" alt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문정의</a:t>
            </a:r>
            <a:r>
              <a:rPr lang="en-US" sz="3000" dirty="0">
                <a:solidFill>
                  <a:srgbClr val="FFFFFF"/>
                </a:solidFill>
              </a:rPr>
              <a:t>)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74" name="Google Shape;674;g2b2fea29d48_4_90"/>
          <p:cNvGraphicFramePr/>
          <p:nvPr>
            <p:extLst>
              <p:ext uri="{D42A27DB-BD31-4B8C-83A1-F6EECF244321}">
                <p14:modId xmlns:p14="http://schemas.microsoft.com/office/powerpoint/2010/main" val="3073733010"/>
              </p:ext>
            </p:extLst>
          </p:nvPr>
        </p:nvGraphicFramePr>
        <p:xfrm>
          <a:off x="954000" y="1710000"/>
          <a:ext cx="16553712" cy="789460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10396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9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7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Feature Engineering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사용한</a:t>
                      </a: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모델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Public Score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6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b="1" i="0" u="none" strike="noStrike" cap="none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700" b="1" i="0" u="none" strike="noStrike" cap="none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Feature </a:t>
                      </a: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b="1" i="0" u="none" strike="noStrike" cap="none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Optuna</a:t>
                      </a:r>
                      <a:r>
                        <a:rPr lang="en-US" altLang="ko-KR" sz="1700" b="1" i="0" u="none" strike="noStrike" cap="none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100</a:t>
                      </a:r>
                      <a:r>
                        <a:rPr lang="ko-KR" altLang="en-US" sz="1700" b="1" i="0" u="none" strike="noStrike" cap="none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회 </a:t>
                      </a:r>
                      <a:endParaRPr lang="en-US" altLang="ko-KR" sz="1700" b="1" i="0" u="none" strike="noStrike" cap="none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b="1" i="0" u="none" strike="noStrike" cap="none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Local RMSE : 4445.2855</a:t>
                      </a:r>
                      <a:endParaRPr sz="17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 row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LGBM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100976.8078</a:t>
                      </a:r>
                      <a:endParaRPr sz="17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Feature 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추가 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- 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브랜드</a:t>
                      </a:r>
                      <a:endParaRPr lang="en-US" altLang="ko-KR" sz="1700" dirty="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365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7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Optuna</a:t>
                      </a:r>
                      <a:r>
                        <a:rPr lang="en-US" altLang="ko-KR" sz="17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100</a:t>
                      </a:r>
                      <a:r>
                        <a:rPr lang="ko-KR" altLang="en-US" sz="17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회 </a:t>
                      </a:r>
                      <a:endParaRPr lang="en-US" altLang="ko-KR" sz="1700" dirty="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Local 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RMSE : 4187.1013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100026.1381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Feature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제거 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- 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사용허가여부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임대방식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청소비관리형태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관리비 업로드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k-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세대타입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ko-KR" altLang="en-US" sz="1700" dirty="0" err="1">
                          <a:solidFill>
                            <a:schemeClr val="lt1"/>
                          </a:solidFill>
                        </a:rPr>
                        <a:t>경비비관리형태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k-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관리방식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세대전기계약방법 </a:t>
                      </a:r>
                      <a:endParaRPr lang="en-US" altLang="ko-KR" sz="1700" dirty="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Local RMSE : 1594.9173 4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100042.2425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816152751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피처 추가 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- </a:t>
                      </a:r>
                      <a:r>
                        <a:rPr lang="ko-KR" altLang="en-US" sz="1700" dirty="0" err="1">
                          <a:solidFill>
                            <a:schemeClr val="lt1"/>
                          </a:solidFill>
                        </a:rPr>
                        <a:t>건물년수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subways, </a:t>
                      </a:r>
                      <a:r>
                        <a:rPr lang="en-US" altLang="ko-KR" sz="1700" dirty="0" err="1">
                          <a:solidFill>
                            <a:schemeClr val="lt1"/>
                          </a:solidFill>
                        </a:rPr>
                        <a:t>bus_stops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 </a:t>
                      </a: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피처 보정 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- k-</a:t>
                      </a:r>
                      <a:r>
                        <a:rPr lang="ko-KR" altLang="en-US" sz="1700" dirty="0" err="1">
                          <a:solidFill>
                            <a:schemeClr val="lt1"/>
                          </a:solidFill>
                        </a:rPr>
                        <a:t>전체동수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k-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전체세대수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k-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연면적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k-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주거전용면적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k-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관리비부과면적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k-</a:t>
                      </a:r>
                      <a:r>
                        <a:rPr lang="ko-KR" altLang="en-US" sz="1700" dirty="0" err="1">
                          <a:solidFill>
                            <a:schemeClr val="lt1"/>
                          </a:solidFill>
                        </a:rPr>
                        <a:t>전용면적별세대현황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(60㎡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이하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), k-</a:t>
                      </a:r>
                      <a:r>
                        <a:rPr lang="ko-KR" altLang="en-US" sz="1700" dirty="0" err="1">
                          <a:solidFill>
                            <a:schemeClr val="lt1"/>
                          </a:solidFill>
                        </a:rPr>
                        <a:t>전용면적별세대현황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(60㎡~85㎡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이하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), k-85㎡~135㎡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이하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건축면적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주차대수 </a:t>
                      </a:r>
                      <a:endParaRPr lang="en-US" altLang="ko-KR" sz="1700" dirty="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Local RMSE : 3942.3867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100064.5063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608849778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validation</a:t>
                      </a:r>
                      <a:r>
                        <a:rPr lang="ko-KR" altLang="en-US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후에 오차가 많이 발생하는 </a:t>
                      </a:r>
                      <a:r>
                        <a:rPr lang="en-US" altLang="ko-KR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Row 10000</a:t>
                      </a:r>
                      <a:r>
                        <a:rPr lang="ko-KR" altLang="en-US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건 삭제 </a:t>
                      </a:r>
                      <a:endParaRPr lang="en-US" altLang="ko-KR" sz="17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Local RMSE : 3774.0949</a:t>
                      </a:r>
                      <a:endParaRPr sz="17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99682.1164</a:t>
                      </a:r>
                      <a:endParaRPr sz="17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468999798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2021</a:t>
                      </a:r>
                      <a:r>
                        <a:rPr lang="ko-KR" alt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년 이후 데이터 대상</a:t>
                      </a:r>
                      <a:endParaRPr lang="en-US" altLang="ko-KR"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Target </a:t>
                      </a:r>
                      <a:r>
                        <a:rPr lang="ko-KR" alt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수정 </a:t>
                      </a:r>
                      <a:r>
                        <a:rPr lang="en-US" altLang="ko-KR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-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year_avg_price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값을 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Target</a:t>
                      </a:r>
                      <a:r>
                        <a:rPr lang="ko-KR" alt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으로 변경 </a:t>
                      </a:r>
                      <a:r>
                        <a:rPr lang="en-US" altLang="ko-KR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엄효범님</a:t>
                      </a:r>
                      <a:r>
                        <a:rPr lang="ko-KR" alt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idea </a:t>
                      </a:r>
                      <a:r>
                        <a:rPr lang="ko-KR" alt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참조</a:t>
                      </a:r>
                      <a:r>
                        <a:rPr lang="en-US" altLang="ko-KR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)</a:t>
                      </a: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Local RMSE : 5372.2644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89077.1826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541270220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2021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년 이후 데이터 대상</a:t>
                      </a:r>
                      <a:endParaRPr lang="en-US" altLang="ko-KR" sz="1700" dirty="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Target 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수정 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- 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Target(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year_avg_price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)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와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year_max_price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가 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15%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이상 차이 날 경우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year_max_price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의 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90% 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값을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year_avg_price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에 할당함</a:t>
                      </a:r>
                      <a:endParaRPr lang="en-US" altLang="ko-KR" sz="1700" dirty="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Local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RMSE : 1102.4869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89609.5746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819859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842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2b2fea29d48_1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2b2fea29d48_1_6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4" name="Google Shape;654;g2b2fea29d48_1_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g2b2fea29d48_1_61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Various Models with Trial and Error (</a:t>
            </a:r>
            <a:r>
              <a:rPr lang="en-US" sz="3000">
                <a:solidFill>
                  <a:srgbClr val="FFFFFF"/>
                </a:solidFill>
              </a:rPr>
              <a:t>이현진)</a:t>
            </a:r>
            <a:endParaRPr sz="3000">
              <a:solidFill>
                <a:srgbClr val="FFFFFF"/>
              </a:solidFill>
            </a:endParaRPr>
          </a:p>
        </p:txBody>
      </p:sp>
      <p:graphicFrame>
        <p:nvGraphicFramePr>
          <p:cNvPr id="656" name="Google Shape;656;g2b2fea29d48_1_61"/>
          <p:cNvGraphicFramePr/>
          <p:nvPr>
            <p:extLst>
              <p:ext uri="{D42A27DB-BD31-4B8C-83A1-F6EECF244321}">
                <p14:modId xmlns:p14="http://schemas.microsoft.com/office/powerpoint/2010/main" val="2313014641"/>
              </p:ext>
            </p:extLst>
          </p:nvPr>
        </p:nvGraphicFramePr>
        <p:xfrm>
          <a:off x="954000" y="1710000"/>
          <a:ext cx="16553713" cy="537975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9006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6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Feature Engineering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owner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사용한</a:t>
                      </a: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모델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Public Score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feature : '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전용면적_m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', '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건축년도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', 'y', '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addr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' 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좌표y를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외부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데이터로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보간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,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도로명으로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group 후 target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평균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local RMSE : 37367.538 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이현진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XGBoost</a:t>
                      </a:r>
                      <a:endParaRPr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95280.8867</a:t>
                      </a:r>
                      <a:endParaRPr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feture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: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강남여부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전용면적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도로명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전체동수,층,계약년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금리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한국은행의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기준금리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feature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추가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강남여부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feature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추가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계약년월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중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계약년만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사용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local RMSE : 21616.7339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이현진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XGBoost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99413.4124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feature : </a:t>
                      </a:r>
                      <a:r>
                        <a:rPr lang="en-US" sz="1700" b="1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결측비율</a:t>
                      </a:r>
                      <a:r>
                        <a:rPr lang="en-US" sz="17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 80% </a:t>
                      </a:r>
                      <a:r>
                        <a:rPr lang="en-US" sz="1700" b="1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이하</a:t>
                      </a:r>
                      <a:r>
                        <a:rPr lang="en-US" sz="17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 columns</a:t>
                      </a:r>
                      <a:endParaRPr sz="1700" b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아파트명</a:t>
                      </a:r>
                      <a:r>
                        <a:rPr lang="en-US" sz="17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, </a:t>
                      </a:r>
                      <a:r>
                        <a:rPr lang="en-US" sz="1700" b="1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시군구를</a:t>
                      </a:r>
                      <a:r>
                        <a:rPr lang="en-US" sz="17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target을</a:t>
                      </a:r>
                      <a:r>
                        <a:rPr lang="en-US" sz="17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기준으로</a:t>
                      </a:r>
                      <a:r>
                        <a:rPr lang="en-US" sz="17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 ranking encoding</a:t>
                      </a:r>
                      <a:endParaRPr sz="1700" b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local RMSE : 7006.8349</a:t>
                      </a:r>
                      <a:endParaRPr sz="1700" b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이현진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LGBM</a:t>
                      </a:r>
                      <a:endParaRPr sz="2000" b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104787.0635</a:t>
                      </a:r>
                      <a:endParaRPr sz="2000" b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feature : feature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importances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기준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가장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좋은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feature 13개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사용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(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optuna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)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하이퍼파라미터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조정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(trial = 100)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local RMSE : 5481.3258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이현진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LGBM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105371.2048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feature :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결측비율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80%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이하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columns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파라미터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수정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(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n_estimators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증가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)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local RMSE : 3724.07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이현진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LGBM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107747.0060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8"/>
          <p:cNvGrpSpPr/>
          <p:nvPr/>
        </p:nvGrpSpPr>
        <p:grpSpPr>
          <a:xfrm>
            <a:off x="3843286" y="4081210"/>
            <a:ext cx="10599000" cy="2074376"/>
            <a:chOff x="3843286" y="4081210"/>
            <a:chExt cx="10599000" cy="2074376"/>
          </a:xfrm>
        </p:grpSpPr>
        <p:grpSp>
          <p:nvGrpSpPr>
            <p:cNvPr id="172" name="Google Shape;172;p8"/>
            <p:cNvGrpSpPr/>
            <p:nvPr/>
          </p:nvGrpSpPr>
          <p:grpSpPr>
            <a:xfrm>
              <a:off x="8386174" y="4081210"/>
              <a:ext cx="1513366" cy="793899"/>
              <a:chOff x="8386174" y="4081210"/>
              <a:chExt cx="1513366" cy="793899"/>
            </a:xfrm>
          </p:grpSpPr>
          <p:pic>
            <p:nvPicPr>
              <p:cNvPr id="173" name="Google Shape;173;p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4" name="Google Shape;174;p8"/>
              <p:cNvSpPr txBox="1"/>
              <p:nvPr/>
            </p:nvSpPr>
            <p:spPr>
              <a:xfrm>
                <a:off x="8706556" y="4193714"/>
                <a:ext cx="872609" cy="5764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5" name="Google Shape;175;p8"/>
            <p:cNvSpPr txBox="1"/>
            <p:nvPr/>
          </p:nvSpPr>
          <p:spPr>
            <a:xfrm>
              <a:off x="3843286" y="5078286"/>
              <a:ext cx="105990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4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대회 소개</a:t>
              </a:r>
              <a:endParaRPr sz="27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8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24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1" name="Google Shape;68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24"/>
          <p:cNvSpPr txBox="1"/>
          <p:nvPr/>
        </p:nvSpPr>
        <p:spPr>
          <a:xfrm>
            <a:off x="546114" y="624631"/>
            <a:ext cx="21790380" cy="54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Hyperparameter Tuning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61A679-E267-301A-406B-28C5E6D2DA45}"/>
              </a:ext>
            </a:extLst>
          </p:cNvPr>
          <p:cNvSpPr txBox="1"/>
          <p:nvPr/>
        </p:nvSpPr>
        <p:spPr>
          <a:xfrm>
            <a:off x="546114" y="1617792"/>
            <a:ext cx="16254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013" lvl="0" indent="-35401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디폴트 </a:t>
            </a:r>
            <a:r>
              <a:rPr lang="ko-KR" altLang="en-US" sz="240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하이퍼파라메터가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좋은 성능을 제공하여서 </a:t>
            </a:r>
            <a:r>
              <a:rPr lang="ko-KR" altLang="en-US" sz="240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하이퍼파라메터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튜닝에 대한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Task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보다는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Feature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를 추가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/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삭제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/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보정하는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Task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에 시간을 할애하였음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5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9" name="Google Shape;68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25"/>
          <p:cNvSpPr txBox="1"/>
          <p:nvPr/>
        </p:nvSpPr>
        <p:spPr>
          <a:xfrm>
            <a:off x="568201" y="1839375"/>
            <a:ext cx="16918500" cy="1987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 dirty="0">
                <a:solidFill>
                  <a:schemeClr val="lt1"/>
                </a:solidFill>
              </a:rPr>
              <a:t>Q. </a:t>
            </a:r>
            <a:r>
              <a:rPr lang="en-US" sz="2700" dirty="0" err="1">
                <a:solidFill>
                  <a:schemeClr val="bg1"/>
                </a:solidFill>
              </a:rPr>
              <a:t>혹시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강사님께서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시계열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예측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대회를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하시면서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경험하셨을</a:t>
            </a:r>
            <a:r>
              <a:rPr lang="en-US" sz="2700" dirty="0">
                <a:solidFill>
                  <a:schemeClr val="bg1"/>
                </a:solidFill>
              </a:rPr>
              <a:t> 때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트리계열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머신러닝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모델과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RNN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계열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딥러닝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모델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둘중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일반적으로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어느쪽이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성능이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더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좋았다라는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것이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있을까요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?</a:t>
            </a:r>
            <a:endParaRPr sz="27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시계열과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크로스섹셔널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앙상블은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성능이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별로인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경우가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많습니다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endParaRPr sz="27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91" name="Google Shape;691;p25"/>
          <p:cNvSpPr txBox="1"/>
          <p:nvPr/>
        </p:nvSpPr>
        <p:spPr>
          <a:xfrm>
            <a:off x="568198" y="624631"/>
            <a:ext cx="21790381" cy="791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강사님께 받은 피드백 및 의견을 정리해주세요.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25"/>
          <p:cNvSpPr txBox="1"/>
          <p:nvPr/>
        </p:nvSpPr>
        <p:spPr>
          <a:xfrm>
            <a:off x="568225" y="4037875"/>
            <a:ext cx="16637700" cy="1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</a:rPr>
              <a:t>Q. 시계열 모델과 트리계열 모델 중 어떤 것을 적용할지에 대한 선택을 어떻게 할까요?</a:t>
            </a:r>
            <a:endParaRPr sz="27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데이터에 seasonality, trend 같은 시계열 특성을 가지고 있는지에 대한 판단이 모델 적용 전에 필요합니다.</a:t>
            </a:r>
            <a:endParaRPr sz="27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팀원끼리 모델을 분담해서 실험해 봅시다.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693" name="Google Shape;693;p25"/>
          <p:cNvSpPr txBox="1"/>
          <p:nvPr/>
        </p:nvSpPr>
        <p:spPr>
          <a:xfrm>
            <a:off x="568225" y="6601625"/>
            <a:ext cx="16381200" cy="160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chemeClr val="lt1"/>
                </a:solidFill>
              </a:rPr>
              <a:t>Q.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피처들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생성을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언제까지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확정하는게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좋은가요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?</a:t>
            </a:r>
            <a:endParaRPr sz="27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feature들을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만지고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tuning하는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데에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시간을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대부분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소요합니다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 submission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시간까지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고려해봅시다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endParaRPr sz="27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b29edfc6be_14_55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9" name="Google Shape;699;g2b29edfc6be_14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g2b29edfc6be_14_55"/>
          <p:cNvSpPr txBox="1"/>
          <p:nvPr/>
        </p:nvSpPr>
        <p:spPr>
          <a:xfrm>
            <a:off x="568201" y="1839375"/>
            <a:ext cx="16918500" cy="3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700" b="1">
                <a:solidFill>
                  <a:schemeClr val="lt1"/>
                </a:solidFill>
              </a:rPr>
              <a:t>Q. Prophet이나 Dart 같은 라이브러리를 조금 살펴보니까 시계열 예측 부분에서 상당히 많은 부분을 표준화해서 기능을 제공해주던데요. 데이터를 라이브러리에 잘 맞춰서 밀어넣어서 대회에서 높은 성능을 기록할 수도 있을까요? 일반적인 트리계열 모델을 자유롭게 모델링한 것과 비교해서요</a:t>
            </a:r>
            <a:endParaRPr sz="27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700">
                <a:solidFill>
                  <a:schemeClr val="lt1"/>
                </a:solidFill>
              </a:rPr>
              <a:t>당연히 모델에 넣을 feature의 개수까지 고려하여 데이터에 맞는 모델을 적용해야 합니다.</a:t>
            </a:r>
            <a:endParaRPr sz="27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700">
                <a:solidFill>
                  <a:schemeClr val="lt1"/>
                </a:solidFill>
              </a:rPr>
              <a:t>스케일링 같은 경우, 시계열 모델은 많은 영향을 받으나 tree모델에는 영향이 거의 없으며,</a:t>
            </a:r>
            <a:endParaRPr sz="27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2700">
                <a:solidFill>
                  <a:schemeClr val="lt1"/>
                </a:solidFill>
              </a:rPr>
              <a:t>같은 데이터로 tree에 넣고 시계열에 넣고 하면 보통 둘 중 하나는 성능이 낮습니다.</a:t>
            </a:r>
            <a:endParaRPr sz="2700" b="1">
              <a:solidFill>
                <a:schemeClr val="lt1"/>
              </a:solidFill>
            </a:endParaRPr>
          </a:p>
        </p:txBody>
      </p:sp>
      <p:sp>
        <p:nvSpPr>
          <p:cNvPr id="701" name="Google Shape;701;g2b29edfc6be_14_55"/>
          <p:cNvSpPr txBox="1"/>
          <p:nvPr/>
        </p:nvSpPr>
        <p:spPr>
          <a:xfrm>
            <a:off x="568198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강사님께 받은 피드백 및 의견을 정리해주세요.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7" name="Google Shape;707;p26"/>
          <p:cNvGrpSpPr/>
          <p:nvPr/>
        </p:nvGrpSpPr>
        <p:grpSpPr>
          <a:xfrm>
            <a:off x="3843286" y="4081210"/>
            <a:ext cx="10599144" cy="2060510"/>
            <a:chOff x="3843286" y="4081210"/>
            <a:chExt cx="10599144" cy="2060510"/>
          </a:xfrm>
        </p:grpSpPr>
        <p:grpSp>
          <p:nvGrpSpPr>
            <p:cNvPr id="708" name="Google Shape;708;p26"/>
            <p:cNvGrpSpPr/>
            <p:nvPr/>
          </p:nvGrpSpPr>
          <p:grpSpPr>
            <a:xfrm>
              <a:off x="8386174" y="4081210"/>
              <a:ext cx="1513366" cy="793899"/>
              <a:chOff x="8386174" y="4081210"/>
              <a:chExt cx="1513366" cy="793899"/>
            </a:xfrm>
          </p:grpSpPr>
          <p:pic>
            <p:nvPicPr>
              <p:cNvPr id="709" name="Google Shape;709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10" name="Google Shape;710;p26"/>
              <p:cNvSpPr txBox="1"/>
              <p:nvPr/>
            </p:nvSpPr>
            <p:spPr>
              <a:xfrm>
                <a:off x="8706556" y="4193714"/>
                <a:ext cx="872609" cy="5764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05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1" name="Google Shape;711;p26"/>
            <p:cNvSpPr txBox="1"/>
            <p:nvPr/>
          </p:nvSpPr>
          <p:spPr>
            <a:xfrm>
              <a:off x="3843286" y="5078286"/>
              <a:ext cx="10599144" cy="10634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4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결과</a:t>
              </a:r>
              <a:endParaRPr sz="6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2" name="Google Shape;712;p26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9" name="Google Shape;71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27"/>
          <p:cNvSpPr txBox="1"/>
          <p:nvPr/>
        </p:nvSpPr>
        <p:spPr>
          <a:xfrm>
            <a:off x="568198" y="624631"/>
            <a:ext cx="21790380" cy="54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최종 순위 및 평가지표 결과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8A1B80-3B67-2B16-F1E9-05FBF7B61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650" y="2983631"/>
            <a:ext cx="11696700" cy="59912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11A3C87-7E05-165C-D6B3-A8E3D7E425F1}"/>
              </a:ext>
            </a:extLst>
          </p:cNvPr>
          <p:cNvSpPr/>
          <p:nvPr/>
        </p:nvSpPr>
        <p:spPr>
          <a:xfrm rot="5400000">
            <a:off x="9006619" y="2536998"/>
            <a:ext cx="599225" cy="11080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28E94-51A5-0BE1-7A27-690B16543E44}"/>
              </a:ext>
            </a:extLst>
          </p:cNvPr>
          <p:cNvSpPr txBox="1"/>
          <p:nvPr/>
        </p:nvSpPr>
        <p:spPr>
          <a:xfrm>
            <a:off x="546114" y="1710000"/>
            <a:ext cx="16522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FFFFFF"/>
                </a:solidFill>
              </a:rPr>
              <a:t>최종 순위 </a:t>
            </a:r>
            <a:r>
              <a:rPr lang="en-US" altLang="ko-KR" sz="2400" dirty="0">
                <a:solidFill>
                  <a:srgbClr val="FFFFFF"/>
                </a:solidFill>
              </a:rPr>
              <a:t>: 8</a:t>
            </a:r>
            <a:r>
              <a:rPr lang="ko-KR" altLang="en-US" sz="2400" dirty="0">
                <a:solidFill>
                  <a:srgbClr val="FFFFFF"/>
                </a:solidFill>
              </a:rPr>
              <a:t>위</a:t>
            </a:r>
            <a:r>
              <a:rPr lang="en-US" altLang="ko-KR" sz="2400" dirty="0">
                <a:solidFill>
                  <a:srgbClr val="FFFFFF"/>
                </a:solidFill>
              </a:rPr>
              <a:t>, RMSE : 89,077, </a:t>
            </a:r>
            <a:r>
              <a:rPr lang="ko-KR" altLang="en-US" sz="2400" dirty="0">
                <a:solidFill>
                  <a:srgbClr val="FFFFFF"/>
                </a:solidFill>
              </a:rPr>
              <a:t>제출횟수 </a:t>
            </a:r>
            <a:r>
              <a:rPr lang="en-US" altLang="ko-KR" sz="2400" dirty="0">
                <a:solidFill>
                  <a:srgbClr val="FFFFFF"/>
                </a:solidFill>
              </a:rPr>
              <a:t>: 73</a:t>
            </a:r>
            <a:r>
              <a:rPr lang="ko-KR" altLang="en-US" sz="2400" dirty="0">
                <a:solidFill>
                  <a:srgbClr val="FFFFFF"/>
                </a:solidFill>
              </a:rPr>
              <a:t>회</a:t>
            </a:r>
            <a:endParaRPr lang="ko-KR" alt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7" name="Google Shape;727;p28"/>
          <p:cNvGrpSpPr/>
          <p:nvPr/>
        </p:nvGrpSpPr>
        <p:grpSpPr>
          <a:xfrm>
            <a:off x="3843286" y="4081210"/>
            <a:ext cx="10599143" cy="2686407"/>
            <a:chOff x="3843286" y="4081210"/>
            <a:chExt cx="10599143" cy="2686407"/>
          </a:xfrm>
        </p:grpSpPr>
        <p:grpSp>
          <p:nvGrpSpPr>
            <p:cNvPr id="728" name="Google Shape;728;p28"/>
            <p:cNvGrpSpPr/>
            <p:nvPr/>
          </p:nvGrpSpPr>
          <p:grpSpPr>
            <a:xfrm>
              <a:off x="8386174" y="4081210"/>
              <a:ext cx="1513366" cy="963184"/>
              <a:chOff x="8386174" y="4081210"/>
              <a:chExt cx="1513366" cy="963184"/>
            </a:xfrm>
          </p:grpSpPr>
          <p:pic>
            <p:nvPicPr>
              <p:cNvPr id="729" name="Google Shape;729;p2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0" name="Google Shape;730;p28"/>
              <p:cNvSpPr txBox="1"/>
              <p:nvPr/>
            </p:nvSpPr>
            <p:spPr>
              <a:xfrm>
                <a:off x="8706556" y="4193714"/>
                <a:ext cx="872609" cy="850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06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1" name="Google Shape;731;p28"/>
            <p:cNvSpPr txBox="1"/>
            <p:nvPr/>
          </p:nvSpPr>
          <p:spPr>
            <a:xfrm>
              <a:off x="3843286" y="5078286"/>
              <a:ext cx="10599143" cy="1689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그룹 스터디 진행 소감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2" name="Google Shape;732;p28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29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9" name="Google Shape;73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29"/>
          <p:cNvSpPr txBox="1"/>
          <p:nvPr/>
        </p:nvSpPr>
        <p:spPr>
          <a:xfrm>
            <a:off x="568198" y="624631"/>
            <a:ext cx="21790381" cy="791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그룹 스터디 진행 소감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9"/>
          <p:cNvSpPr txBox="1"/>
          <p:nvPr/>
        </p:nvSpPr>
        <p:spPr>
          <a:xfrm>
            <a:off x="568201" y="1710000"/>
            <a:ext cx="16918500" cy="3417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700" b="1" dirty="0">
                <a:solidFill>
                  <a:schemeClr val="lt1"/>
                </a:solidFill>
              </a:rPr>
              <a:t>김</a:t>
            </a:r>
            <a:r>
              <a:rPr lang="ko-KR" altLang="en-US" sz="2700" b="1" dirty="0">
                <a:solidFill>
                  <a:schemeClr val="lt1"/>
                </a:solidFill>
              </a:rPr>
              <a:t>소현</a:t>
            </a:r>
            <a:endParaRPr sz="2700" b="1" dirty="0">
              <a:solidFill>
                <a:schemeClr val="lt1"/>
              </a:solidFill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데이터에 </a:t>
            </a:r>
            <a:r>
              <a:rPr lang="ko-KR" altLang="en-US" sz="2700" b="1" i="0" u="none" strike="noStrike" dirty="0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결측치도</a:t>
            </a: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많고 시계열로 해석 가능한 데이터까지 들어 있어서 여러 가지 모델 실험</a:t>
            </a:r>
            <a:r>
              <a:rPr lang="ko-KR" altLang="en-US" sz="270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을 할 수 있던 데이터였던 것 같다</a:t>
            </a:r>
            <a:r>
              <a:rPr lang="en-US" altLang="ko-KR" sz="270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도메인 지식이 부족하고</a:t>
            </a:r>
            <a:r>
              <a:rPr lang="en-US" altLang="ko-KR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생각보다 </a:t>
            </a:r>
            <a:r>
              <a:rPr lang="en-US" altLang="ko-KR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public score</a:t>
            </a: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에서 </a:t>
            </a:r>
            <a:r>
              <a:rPr lang="ko-KR" altLang="en-US" sz="27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내가 만든 </a:t>
            </a: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모델들의 개선을 확인할 수 없어서 방향을 잡기가 어려웠다</a:t>
            </a:r>
            <a:r>
              <a:rPr lang="en-US" altLang="ko-KR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270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그래도 </a:t>
            </a: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팀원분들과 이야기를 나누며 데이터를 시각화한 것을 관찰하고 잘 아는 분들께서 도메인 관련 지식들을 공유해 주셔서 많이 알아가는 기회가 되었다</a:t>
            </a:r>
            <a:r>
              <a:rPr lang="en-US" altLang="ko-KR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700" b="1" dirty="0"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  <p:sp>
        <p:nvSpPr>
          <p:cNvPr id="2" name="Google Shape;741;p29">
            <a:extLst>
              <a:ext uri="{FF2B5EF4-FFF2-40B4-BE49-F238E27FC236}">
                <a16:creationId xmlns:a16="http://schemas.microsoft.com/office/drawing/2014/main" id="{86971196-AEF3-9710-83FC-0893066C70D3}"/>
              </a:ext>
            </a:extLst>
          </p:cNvPr>
          <p:cNvSpPr txBox="1"/>
          <p:nvPr/>
        </p:nvSpPr>
        <p:spPr>
          <a:xfrm>
            <a:off x="568201" y="5644468"/>
            <a:ext cx="16918500" cy="3940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sz="2700" b="1" dirty="0" err="1">
                <a:solidFill>
                  <a:schemeClr val="lt1"/>
                </a:solidFill>
              </a:rPr>
              <a:t>권혁찬</a:t>
            </a:r>
            <a:endParaRPr lang="en-US" altLang="ko-KR" sz="2700" b="1" dirty="0">
              <a:solidFill>
                <a:schemeClr val="lt1"/>
              </a:solidFill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처음 데이터를 살펴봤을 때 컬럼이 상당히 많아서 모델링에 사용할 수 있는 데이터가 많다고 생각했다</a:t>
            </a:r>
            <a:r>
              <a:rPr lang="en-US" altLang="ko-KR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그런데 막상 </a:t>
            </a:r>
            <a:r>
              <a:rPr lang="ko-KR" altLang="en-US" sz="2700" b="0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결측치를</a:t>
            </a:r>
            <a:r>
              <a:rPr lang="ko-KR" altLang="en-US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확인해보니 대다수의 데이터가 상당한 </a:t>
            </a:r>
            <a:r>
              <a:rPr lang="ko-KR" altLang="en-US" sz="2700" b="0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결측치를</a:t>
            </a:r>
            <a:r>
              <a:rPr lang="ko-KR" altLang="en-US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포함하고 있어서 모델링하는데 사용하기 어려운 상태였다</a:t>
            </a:r>
            <a:r>
              <a:rPr lang="en-US" altLang="ko-KR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또한 막상 모델링을 함에 있어서 </a:t>
            </a: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피처를 추가하고 </a:t>
            </a:r>
            <a:r>
              <a:rPr lang="ko-KR" altLang="en-US" sz="2700" b="1" i="0" u="none" strike="noStrike" dirty="0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하이퍼파라미터</a:t>
            </a: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튜닝을 할수록 스코어가 더 </a:t>
            </a:r>
            <a:r>
              <a:rPr lang="ko-KR" altLang="en-US" sz="2700" b="1" i="0" u="none" strike="noStrike" dirty="0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안나오는</a:t>
            </a: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느낌을 받았다</a:t>
            </a:r>
            <a:r>
              <a:rPr lang="en-US" altLang="ko-KR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아무래도 더 맞지 않는 쪽으로 모델이 더욱 피팅이 되고 있는 것 같았다</a:t>
            </a:r>
            <a:r>
              <a:rPr lang="en-US" altLang="ko-KR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결국 더하는 것 보다는 빼는 것으로 중점적으로 모델링을 했으나 원하는 만큼 스코어를 달성하지는 못한 것 같다</a:t>
            </a:r>
            <a:r>
              <a:rPr lang="en-US" altLang="ko-KR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그래도 매일 </a:t>
            </a:r>
            <a:r>
              <a:rPr lang="ko-KR" altLang="en-US" sz="2700" b="0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매일</a:t>
            </a:r>
            <a:r>
              <a:rPr lang="ko-KR" altLang="en-US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팀원과 함께 같은 문제로 </a:t>
            </a: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토론하면서 문제 방향성을 잡고 </a:t>
            </a:r>
            <a:r>
              <a:rPr lang="ko-KR" altLang="en-US" sz="2700" b="1" i="0" u="none" strike="noStrike" dirty="0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끈기있게</a:t>
            </a: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파고드는데 큰 도움이 된 것 같다</a:t>
            </a:r>
            <a:r>
              <a:rPr lang="en-US" altLang="ko-KR" sz="18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3600" b="1" dirty="0"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29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9" name="Google Shape;73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29"/>
          <p:cNvSpPr txBox="1"/>
          <p:nvPr/>
        </p:nvSpPr>
        <p:spPr>
          <a:xfrm>
            <a:off x="568198" y="624631"/>
            <a:ext cx="21790381" cy="791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그룹 스터디 진행 소감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9"/>
          <p:cNvSpPr txBox="1"/>
          <p:nvPr/>
        </p:nvSpPr>
        <p:spPr>
          <a:xfrm>
            <a:off x="568201" y="1710000"/>
            <a:ext cx="16918500" cy="294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700" b="1" dirty="0" err="1">
                <a:solidFill>
                  <a:schemeClr val="lt1"/>
                </a:solidFill>
              </a:rPr>
              <a:t>김태한</a:t>
            </a:r>
            <a:endParaRPr sz="270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2700" dirty="0">
                <a:solidFill>
                  <a:schemeClr val="lt1"/>
                </a:solidFill>
              </a:rPr>
              <a:t>Validation </a:t>
            </a:r>
            <a:r>
              <a:rPr lang="en-US" sz="2700" dirty="0" err="1">
                <a:solidFill>
                  <a:schemeClr val="lt1"/>
                </a:solidFill>
              </a:rPr>
              <a:t>데이터를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활용한</a:t>
            </a:r>
            <a:r>
              <a:rPr lang="en-US" sz="2700" dirty="0">
                <a:solidFill>
                  <a:schemeClr val="lt1"/>
                </a:solidFill>
              </a:rPr>
              <a:t> RMSE, </a:t>
            </a:r>
            <a:r>
              <a:rPr lang="en-US" sz="2700" dirty="0" err="1">
                <a:solidFill>
                  <a:schemeClr val="lt1"/>
                </a:solidFill>
              </a:rPr>
              <a:t>특히</a:t>
            </a:r>
            <a:r>
              <a:rPr lang="en-US" sz="2700" dirty="0">
                <a:solidFill>
                  <a:schemeClr val="lt1"/>
                </a:solidFill>
              </a:rPr>
              <a:t> K-</a:t>
            </a:r>
            <a:r>
              <a:rPr lang="en-US" sz="2700" dirty="0" err="1">
                <a:solidFill>
                  <a:schemeClr val="lt1"/>
                </a:solidFill>
              </a:rPr>
              <a:t>Fold를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적용해도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Public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Score와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같은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방향으로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움직이지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않아서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어떻게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스코어를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올려야할지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감을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잡기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어려웠다</a:t>
            </a:r>
            <a:r>
              <a:rPr lang="en-US" sz="2700" dirty="0">
                <a:solidFill>
                  <a:schemeClr val="lt1"/>
                </a:solidFill>
              </a:rPr>
              <a:t>. </a:t>
            </a:r>
            <a:r>
              <a:rPr lang="en-US" sz="2700" dirty="0" err="1">
                <a:solidFill>
                  <a:schemeClr val="lt1"/>
                </a:solidFill>
              </a:rPr>
              <a:t>특히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여러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기사를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찾아봤을</a:t>
            </a:r>
            <a:r>
              <a:rPr lang="en-US" sz="2700" dirty="0">
                <a:solidFill>
                  <a:schemeClr val="lt1"/>
                </a:solidFill>
              </a:rPr>
              <a:t> 때 2023년 </a:t>
            </a:r>
            <a:r>
              <a:rPr lang="en-US" sz="2700" dirty="0" err="1">
                <a:solidFill>
                  <a:schemeClr val="lt1"/>
                </a:solidFill>
              </a:rPr>
              <a:t>하반기에도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아파트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가격이</a:t>
            </a:r>
            <a:r>
              <a:rPr lang="en-US" sz="2700" dirty="0">
                <a:solidFill>
                  <a:schemeClr val="lt1"/>
                </a:solidFill>
              </a:rPr>
              <a:t> 1% </a:t>
            </a:r>
            <a:r>
              <a:rPr lang="en-US" sz="2700" dirty="0" err="1">
                <a:solidFill>
                  <a:schemeClr val="lt1"/>
                </a:solidFill>
              </a:rPr>
              <a:t>내외로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하락했기에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더욱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어려웠다</a:t>
            </a:r>
            <a:r>
              <a:rPr lang="en-US" sz="2700" dirty="0">
                <a:solidFill>
                  <a:schemeClr val="lt1"/>
                </a:solidFill>
              </a:rPr>
              <a:t>. </a:t>
            </a:r>
            <a:r>
              <a:rPr lang="en-US" sz="2700" dirty="0" err="1">
                <a:solidFill>
                  <a:schemeClr val="lt1"/>
                </a:solidFill>
              </a:rPr>
              <a:t>유의미한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피쳐의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확인이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어려웠다</a:t>
            </a:r>
            <a:r>
              <a:rPr lang="en-US" sz="2700" dirty="0">
                <a:solidFill>
                  <a:schemeClr val="lt1"/>
                </a:solidFill>
              </a:rPr>
              <a:t>. </a:t>
            </a:r>
            <a:r>
              <a:rPr lang="en-US" sz="2700" dirty="0" err="1">
                <a:solidFill>
                  <a:schemeClr val="lt1"/>
                </a:solidFill>
              </a:rPr>
              <a:t>각자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EDA와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아이디어를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공유하여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시야의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폭을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넓힐</a:t>
            </a:r>
            <a:r>
              <a:rPr lang="en-US" sz="2700" dirty="0">
                <a:solidFill>
                  <a:schemeClr val="lt1"/>
                </a:solidFill>
              </a:rPr>
              <a:t> 수 </a:t>
            </a:r>
            <a:r>
              <a:rPr lang="en-US" sz="2700" dirty="0" err="1">
                <a:solidFill>
                  <a:schemeClr val="lt1"/>
                </a:solidFill>
              </a:rPr>
              <a:t>있었다</a:t>
            </a:r>
            <a:r>
              <a:rPr lang="en-US" sz="2700" dirty="0">
                <a:solidFill>
                  <a:schemeClr val="lt1"/>
                </a:solidFill>
              </a:rPr>
              <a:t>. </a:t>
            </a:r>
            <a:endParaRPr sz="2700" b="1" dirty="0">
              <a:solidFill>
                <a:schemeClr val="lt1"/>
              </a:solidFill>
            </a:endParaRPr>
          </a:p>
        </p:txBody>
      </p:sp>
      <p:sp>
        <p:nvSpPr>
          <p:cNvPr id="2" name="Google Shape;741;p29">
            <a:extLst>
              <a:ext uri="{FF2B5EF4-FFF2-40B4-BE49-F238E27FC236}">
                <a16:creationId xmlns:a16="http://schemas.microsoft.com/office/drawing/2014/main" id="{86971196-AEF3-9710-83FC-0893066C70D3}"/>
              </a:ext>
            </a:extLst>
          </p:cNvPr>
          <p:cNvSpPr txBox="1"/>
          <p:nvPr/>
        </p:nvSpPr>
        <p:spPr>
          <a:xfrm>
            <a:off x="568201" y="5873068"/>
            <a:ext cx="16918500" cy="246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sz="2700" b="1" dirty="0">
                <a:solidFill>
                  <a:schemeClr val="lt1"/>
                </a:solidFill>
              </a:rPr>
              <a:t>문정의</a:t>
            </a:r>
            <a:endParaRPr sz="270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-KR" altLang="en-US" sz="2700" dirty="0">
                <a:solidFill>
                  <a:schemeClr val="lt1"/>
                </a:solidFill>
              </a:rPr>
              <a:t>팀원들 간에 지속적인 회의를 통해서 </a:t>
            </a:r>
            <a:r>
              <a:rPr lang="ko-KR" alt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아이디어를 공유하고</a:t>
            </a:r>
            <a:r>
              <a:rPr lang="en-US" altLang="ko-KR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, insight</a:t>
            </a:r>
            <a:r>
              <a:rPr lang="ko-KR" alt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를 얻을 수 있어서 좋았으며</a:t>
            </a:r>
            <a:r>
              <a:rPr lang="en-US" altLang="ko-KR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, Target</a:t>
            </a:r>
            <a:r>
              <a:rPr lang="ko-KR" alt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값을 바꾸어서 학습을 할 수 있다는 점을 새롭게 배웠음</a:t>
            </a:r>
            <a:r>
              <a:rPr lang="en-US" altLang="ko-KR" sz="2700" dirty="0">
                <a:solidFill>
                  <a:schemeClr val="lt1"/>
                </a:solidFill>
              </a:rPr>
              <a:t>. </a:t>
            </a:r>
            <a:r>
              <a:rPr lang="ko-KR" alt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제출 횟수가 </a:t>
            </a:r>
            <a:r>
              <a:rPr lang="en-US" altLang="ko-KR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</a:t>
            </a:r>
            <a:r>
              <a:rPr lang="ko-KR" alt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인당 </a:t>
            </a:r>
            <a:r>
              <a:rPr lang="en-US" altLang="ko-KR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2</a:t>
            </a:r>
            <a:r>
              <a:rPr lang="ko-KR" alt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회로 제한되어서 아이디어를 적용하고 확인하는데 제한이 있어서 아쉬웠습니다</a:t>
            </a:r>
            <a:r>
              <a:rPr lang="en-US" altLang="ko-KR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endParaRPr sz="27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4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29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9" name="Google Shape;73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29"/>
          <p:cNvSpPr txBox="1"/>
          <p:nvPr/>
        </p:nvSpPr>
        <p:spPr>
          <a:xfrm>
            <a:off x="568198" y="624631"/>
            <a:ext cx="21790381" cy="791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그룹 스터디 진행 소감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29"/>
          <p:cNvSpPr txBox="1"/>
          <p:nvPr/>
        </p:nvSpPr>
        <p:spPr>
          <a:xfrm>
            <a:off x="568201" y="1710000"/>
            <a:ext cx="16918500" cy="342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700" b="1" dirty="0" err="1">
                <a:solidFill>
                  <a:schemeClr val="lt1"/>
                </a:solidFill>
              </a:rPr>
              <a:t>이현진</a:t>
            </a:r>
            <a:endParaRPr sz="270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2700" dirty="0" err="1">
                <a:solidFill>
                  <a:schemeClr val="lt1"/>
                </a:solidFill>
              </a:rPr>
              <a:t>Data에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결측치가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많고</a:t>
            </a:r>
            <a:r>
              <a:rPr lang="en-US" sz="2700" dirty="0">
                <a:solidFill>
                  <a:schemeClr val="lt1"/>
                </a:solidFill>
              </a:rPr>
              <a:t>, </a:t>
            </a:r>
            <a:r>
              <a:rPr lang="en-US" sz="2700" dirty="0" err="1">
                <a:solidFill>
                  <a:schemeClr val="lt1"/>
                </a:solidFill>
              </a:rPr>
              <a:t>아파트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거래에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대한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도메인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지식이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부족하다보니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EDA부터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Feature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Selection까지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어려움이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컸다</a:t>
            </a:r>
            <a:r>
              <a:rPr lang="en-US" sz="2700" dirty="0">
                <a:solidFill>
                  <a:schemeClr val="lt1"/>
                </a:solidFill>
              </a:rPr>
              <a:t>. </a:t>
            </a:r>
            <a:r>
              <a:rPr lang="en-US" sz="2700" dirty="0" err="1">
                <a:solidFill>
                  <a:schemeClr val="lt1"/>
                </a:solidFill>
              </a:rPr>
              <a:t>다양한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feature를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추가해보고</a:t>
            </a:r>
            <a:r>
              <a:rPr lang="en-US" sz="2700" dirty="0">
                <a:solidFill>
                  <a:schemeClr val="lt1"/>
                </a:solidFill>
              </a:rPr>
              <a:t>,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외부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데이터를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이용해서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feature를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만들어보는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경험은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좋았으나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이것이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성능의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개선으로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이루어지지는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않아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아쉽다</a:t>
            </a:r>
            <a:r>
              <a:rPr lang="en-US" sz="2700" dirty="0">
                <a:solidFill>
                  <a:schemeClr val="lt1"/>
                </a:solidFill>
              </a:rPr>
              <a:t>.</a:t>
            </a:r>
            <a:br>
              <a:rPr lang="en-US" sz="2700" dirty="0">
                <a:solidFill>
                  <a:schemeClr val="lt1"/>
                </a:solidFill>
              </a:rPr>
            </a:br>
            <a:r>
              <a:rPr lang="en-US" sz="2700" dirty="0">
                <a:solidFill>
                  <a:schemeClr val="lt1"/>
                </a:solidFill>
              </a:rPr>
              <a:t>팀 </a:t>
            </a:r>
            <a:r>
              <a:rPr lang="en-US" sz="2700" dirty="0" err="1">
                <a:solidFill>
                  <a:schemeClr val="lt1"/>
                </a:solidFill>
              </a:rPr>
              <a:t>프로젝트를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통해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데이터를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보는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눈이나</a:t>
            </a:r>
            <a:r>
              <a:rPr lang="en-US" sz="2700" dirty="0">
                <a:solidFill>
                  <a:schemeClr val="lt1"/>
                </a:solidFill>
              </a:rPr>
              <a:t>, </a:t>
            </a:r>
            <a:r>
              <a:rPr lang="en-US" sz="2700" dirty="0" err="1">
                <a:solidFill>
                  <a:schemeClr val="lt1"/>
                </a:solidFill>
              </a:rPr>
              <a:t>추가적인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데이터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활용에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대한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insight를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얻을</a:t>
            </a:r>
            <a:r>
              <a:rPr lang="en-US" sz="2700" dirty="0">
                <a:solidFill>
                  <a:schemeClr val="lt1"/>
                </a:solidFill>
              </a:rPr>
              <a:t> 수 </a:t>
            </a:r>
            <a:r>
              <a:rPr lang="en-US" sz="2700" dirty="0" err="1">
                <a:solidFill>
                  <a:schemeClr val="lt1"/>
                </a:solidFill>
              </a:rPr>
              <a:t>있는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기회라고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생각한다</a:t>
            </a:r>
            <a:r>
              <a:rPr lang="en-US" sz="2700" dirty="0">
                <a:solidFill>
                  <a:schemeClr val="lt1"/>
                </a:solidFill>
              </a:rPr>
              <a:t>.</a:t>
            </a:r>
            <a:endParaRPr sz="27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889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0"/>
          <p:cNvSpPr txBox="1"/>
          <p:nvPr/>
        </p:nvSpPr>
        <p:spPr>
          <a:xfrm>
            <a:off x="1179333" y="3629524"/>
            <a:ext cx="10235965" cy="203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rPr>
              <a:t>Q&amp;A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8" name="Google Shape;74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07901" y="5095238"/>
            <a:ext cx="122422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686857"/>
            <a:ext cx="18285714" cy="4598857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30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045573"/>
            <a:ext cx="18285725" cy="32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9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9"/>
          <p:cNvSpPr txBox="1"/>
          <p:nvPr/>
        </p:nvSpPr>
        <p:spPr>
          <a:xfrm>
            <a:off x="546114" y="624631"/>
            <a:ext cx="21790380" cy="54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대회 개요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9"/>
          <p:cNvSpPr txBox="1"/>
          <p:nvPr/>
        </p:nvSpPr>
        <p:spPr>
          <a:xfrm>
            <a:off x="2461925" y="5772025"/>
            <a:ext cx="12527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6" name="Google Shape;186;p9"/>
          <p:cNvSpPr txBox="1"/>
          <p:nvPr/>
        </p:nvSpPr>
        <p:spPr>
          <a:xfrm>
            <a:off x="2834900" y="2257725"/>
            <a:ext cx="125271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대회명 : 아파트 실거래가 예측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기     간 : 2024.01.15 ~ 2024.01.25 19:00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내     용 : 서울시 아파트 가격을 예측하기 위해, 아파트의 기본 요소와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(위치, 단지 규모, 주거면적, 주차대수, 건축연도, 년도별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매매가격 등등) 관련된 요소들을 (교통 편의성, 편의시설,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학교,  공원 등등)  활용하여 최적의 아파트 가격을 예측하는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모델을 구축함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86857"/>
            <a:ext cx="18285714" cy="459885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31"/>
          <p:cNvSpPr txBox="1"/>
          <p:nvPr/>
        </p:nvSpPr>
        <p:spPr>
          <a:xfrm>
            <a:off x="1179333" y="3629524"/>
            <a:ext cx="10235965" cy="194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7" name="Google Shape;75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207901" y="5095238"/>
            <a:ext cx="1224229" cy="4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0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0"/>
          <p:cNvSpPr txBox="1"/>
          <p:nvPr/>
        </p:nvSpPr>
        <p:spPr>
          <a:xfrm>
            <a:off x="546114" y="624631"/>
            <a:ext cx="21790380" cy="54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평가지표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0"/>
          <p:cNvSpPr txBox="1"/>
          <p:nvPr/>
        </p:nvSpPr>
        <p:spPr>
          <a:xfrm>
            <a:off x="2834900" y="2257725"/>
            <a:ext cx="125271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예측방법 : Regression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평가지표 : RMSE (Root Mean Squared Error)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평가분석 : RMSE값이 작을수록 더 좋은 예측 성능을 가짐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2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2"/>
          <p:cNvSpPr txBox="1"/>
          <p:nvPr/>
        </p:nvSpPr>
        <p:spPr>
          <a:xfrm>
            <a:off x="568198" y="624631"/>
            <a:ext cx="21790380" cy="54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제출 파일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>
            <a:off x="2834900" y="2257725"/>
            <a:ext cx="137562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파일명 : submission.csv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내     용 : 학습이 완료된 모델을 통해서 예측된 9,272개의 아파트 예측 가격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3"/>
          <p:cNvGrpSpPr/>
          <p:nvPr/>
        </p:nvGrpSpPr>
        <p:grpSpPr>
          <a:xfrm>
            <a:off x="3843286" y="4081210"/>
            <a:ext cx="10599144" cy="2060510"/>
            <a:chOff x="3843286" y="4081210"/>
            <a:chExt cx="10599144" cy="2060510"/>
          </a:xfrm>
        </p:grpSpPr>
        <p:grpSp>
          <p:nvGrpSpPr>
            <p:cNvPr id="211" name="Google Shape;211;p13"/>
            <p:cNvGrpSpPr/>
            <p:nvPr/>
          </p:nvGrpSpPr>
          <p:grpSpPr>
            <a:xfrm>
              <a:off x="8386174" y="4081210"/>
              <a:ext cx="1513366" cy="793899"/>
              <a:chOff x="8386174" y="4081210"/>
              <a:chExt cx="1513366" cy="793899"/>
            </a:xfrm>
          </p:grpSpPr>
          <p:pic>
            <p:nvPicPr>
              <p:cNvPr id="212" name="Google Shape;212;p1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3" name="Google Shape;213;p13"/>
              <p:cNvSpPr txBox="1"/>
              <p:nvPr/>
            </p:nvSpPr>
            <p:spPr>
              <a:xfrm>
                <a:off x="8706556" y="4193714"/>
                <a:ext cx="872609" cy="5764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4" name="Google Shape;214;p13"/>
            <p:cNvSpPr txBox="1"/>
            <p:nvPr/>
          </p:nvSpPr>
          <p:spPr>
            <a:xfrm>
              <a:off x="3843286" y="5078286"/>
              <a:ext cx="10599144" cy="10634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 Description</a:t>
              </a:r>
              <a:endParaRPr sz="6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13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5567</Words>
  <Application>Microsoft Office PowerPoint</Application>
  <PresentationFormat>사용자 지정</PresentationFormat>
  <Paragraphs>834</Paragraphs>
  <Slides>60</Slides>
  <Notes>60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7" baseType="lpstr">
      <vt:lpstr>Calibri</vt:lpstr>
      <vt:lpstr>Nanum Gothic</vt:lpstr>
      <vt:lpstr>Arial</vt:lpstr>
      <vt:lpstr>Courier New</vt:lpstr>
      <vt:lpstr>Wingdings</vt:lpstr>
      <vt:lpstr>Noto Sans JP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MJE</cp:lastModifiedBy>
  <cp:revision>161</cp:revision>
  <dcterms:created xsi:type="dcterms:W3CDTF">2023-12-28T14:50:59Z</dcterms:created>
  <dcterms:modified xsi:type="dcterms:W3CDTF">2024-01-26T03:18:48Z</dcterms:modified>
</cp:coreProperties>
</file>